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81" r:id="rId19"/>
    <p:sldId id="277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71017"/>
            <a:ext cx="9692005" cy="1117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7264" y="1624025"/>
            <a:ext cx="10037470" cy="424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43" y="519003"/>
            <a:ext cx="6055666" cy="63362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1050" y="143001"/>
            <a:ext cx="8157845" cy="810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МУНИЦИПАЛЬНОЕ</a:t>
            </a:r>
            <a:r>
              <a:rPr sz="17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БЮДЖЕТНОЕ</a:t>
            </a:r>
            <a:r>
              <a:rPr sz="17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lang="ru-RU" sz="1700" b="1" spc="-3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b="1" spc="-30" dirty="0" smtClean="0">
                <a:solidFill>
                  <a:srgbClr val="001F5F"/>
                </a:solidFill>
                <a:latin typeface="Arial"/>
                <a:cs typeface="Arial"/>
              </a:rPr>
              <a:t>ОБЩЕОБРАЗОВАТЕЛЬНОЕ</a:t>
            </a:r>
            <a:r>
              <a:rPr sz="1700" b="1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УЧРЕЖДЕНИЕ</a:t>
            </a:r>
            <a:endParaRPr sz="17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700" b="1" dirty="0" smtClean="0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lang="ru-RU" sz="1700" b="1" dirty="0" smtClean="0">
                <a:solidFill>
                  <a:srgbClr val="001F5F"/>
                </a:solidFill>
                <a:latin typeface="Arial"/>
                <a:cs typeface="Arial"/>
              </a:rPr>
              <a:t>ЛИЦЕЙ </a:t>
            </a:r>
            <a:r>
              <a:rPr sz="1700" b="1" dirty="0" smtClean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700" b="1" spc="-3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25" dirty="0" smtClean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»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427" y="2773679"/>
            <a:ext cx="11608435" cy="934719"/>
          </a:xfrm>
          <a:prstGeom prst="rect">
            <a:avLst/>
          </a:prstGeom>
          <a:solidFill>
            <a:srgbClr val="B4C6E7">
              <a:alpha val="16076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5635"/>
              </a:lnSpc>
            </a:pPr>
            <a:r>
              <a:rPr sz="4800" b="1" spc="-10" dirty="0">
                <a:solidFill>
                  <a:srgbClr val="FF0000"/>
                </a:solidFill>
                <a:latin typeface="Arial"/>
                <a:cs typeface="Arial"/>
              </a:rPr>
              <a:t>Антибуллинговый</a:t>
            </a:r>
            <a:r>
              <a:rPr sz="4800" b="1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0000"/>
                </a:solidFill>
                <a:latin typeface="Arial"/>
                <a:cs typeface="Arial"/>
              </a:rPr>
              <a:t>проект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7627" y="3476066"/>
            <a:ext cx="10186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Arial"/>
                <a:cs typeface="Arial"/>
              </a:rPr>
              <a:t>«Новое</a:t>
            </a:r>
            <a:r>
              <a:rPr sz="48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0000"/>
                </a:solidFill>
                <a:latin typeface="Arial"/>
                <a:cs typeface="Arial"/>
              </a:rPr>
              <a:t>школьное</a:t>
            </a:r>
            <a:r>
              <a:rPr sz="48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0000"/>
                </a:solidFill>
                <a:latin typeface="Arial"/>
                <a:cs typeface="Arial"/>
              </a:rPr>
              <a:t>пространство»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20" y="228588"/>
            <a:ext cx="1873981" cy="1905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5999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40" dirty="0"/>
              <a:t> </a:t>
            </a:r>
            <a:r>
              <a:rPr sz="2900" dirty="0"/>
              <a:t>4.</a:t>
            </a:r>
            <a:r>
              <a:rPr sz="2900" spc="-55" dirty="0"/>
              <a:t> </a:t>
            </a:r>
            <a:r>
              <a:rPr sz="2900" spc="-114" dirty="0"/>
              <a:t>ПРАВА</a:t>
            </a:r>
            <a:r>
              <a:rPr sz="2900" spc="-40" dirty="0"/>
              <a:t> </a:t>
            </a:r>
            <a:r>
              <a:rPr sz="2900" dirty="0"/>
              <a:t>И</a:t>
            </a:r>
            <a:r>
              <a:rPr sz="2900" spc="-55" dirty="0"/>
              <a:t> </a:t>
            </a:r>
            <a:r>
              <a:rPr sz="2900" dirty="0"/>
              <a:t>ОБЯЗАННОСТИ</a:t>
            </a:r>
            <a:r>
              <a:rPr sz="2900" spc="-85" dirty="0"/>
              <a:t> </a:t>
            </a:r>
            <a:r>
              <a:rPr sz="2900" spc="-10" dirty="0"/>
              <a:t>ОБУЧАЮЩИСЯ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3400" y="914400"/>
            <a:ext cx="10892155" cy="53244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355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Обучающийся</a:t>
            </a:r>
            <a:r>
              <a:rPr sz="2400" b="1" i="1" spc="-10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имеет</a:t>
            </a:r>
            <a:r>
              <a:rPr sz="2400" b="1" i="1" spc="-100" dirty="0">
                <a:latin typeface="Times New Roman"/>
                <a:cs typeface="Times New Roman"/>
              </a:rPr>
              <a:t>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право</a:t>
            </a:r>
            <a:r>
              <a:rPr sz="2400" b="1" i="1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b="1" i="1" spc="-25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уважение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чести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достоинства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каждым;</a:t>
            </a:r>
            <a:endParaRPr sz="2400" dirty="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05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образование,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направленное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полное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развитие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человеческой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личности;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lvl="1" indent="-342900">
              <a:lnSpc>
                <a:spcPts val="2530"/>
              </a:lnSpc>
              <a:spcBef>
                <a:spcPts val="115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защиту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травли,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организованную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как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другими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учащимися,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сотрудниками </a:t>
            </a:r>
            <a:r>
              <a:rPr sz="2400" spc="-25" dirty="0">
                <a:latin typeface="Times New Roman"/>
                <a:cs typeface="Times New Roman"/>
              </a:rPr>
              <a:t>МБОУ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 </a:t>
            </a:r>
            <a:r>
              <a:rPr sz="2400" dirty="0" smtClean="0">
                <a:latin typeface="Times New Roman"/>
                <a:cs typeface="Times New Roman"/>
              </a:rPr>
              <a:t>№</a:t>
            </a:r>
            <a:r>
              <a:rPr sz="2400" spc="-80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1</a:t>
            </a:r>
            <a:r>
              <a:rPr sz="2400" spc="-20" dirty="0">
                <a:latin typeface="Times New Roman"/>
                <a:cs typeface="Times New Roman"/>
              </a:rPr>
              <a:t>»;</a:t>
            </a:r>
            <a:endParaRPr sz="2400" dirty="0">
              <a:latin typeface="Times New Roman"/>
              <a:cs typeface="Times New Roman"/>
            </a:endParaRPr>
          </a:p>
          <a:p>
            <a:pPr marL="355600" marR="5715" lvl="1" indent="-342900">
              <a:lnSpc>
                <a:spcPts val="2550"/>
              </a:lnSpc>
              <a:spcBef>
                <a:spcPts val="1105"/>
              </a:spcBef>
              <a:buFont typeface="Wingdings"/>
              <a:buChar char=""/>
              <a:tabLst>
                <a:tab pos="355600" algn="l"/>
                <a:tab pos="2012314" algn="l"/>
                <a:tab pos="2390140" algn="l"/>
                <a:tab pos="4820920" algn="l"/>
                <a:tab pos="6400165" algn="l"/>
                <a:tab pos="7491730" algn="l"/>
                <a:tab pos="8604250" algn="l"/>
                <a:tab pos="9126855" algn="l"/>
                <a:tab pos="9803765" algn="l"/>
                <a:tab pos="101974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обращение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педагогическому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работнику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МБОУ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 smtClean="0">
                <a:latin typeface="Times New Roman"/>
                <a:cs typeface="Times New Roman"/>
              </a:rPr>
              <a:t>«</a:t>
            </a:r>
            <a:r>
              <a:rPr lang="ru-RU" sz="2400" spc="-20" dirty="0" smtClean="0">
                <a:latin typeface="Times New Roman"/>
                <a:cs typeface="Times New Roman"/>
              </a:rPr>
              <a:t>Лицей </a:t>
            </a:r>
            <a:r>
              <a:rPr sz="2400" spc="-50" dirty="0" smtClean="0">
                <a:latin typeface="Times New Roman"/>
                <a:cs typeface="Times New Roman"/>
              </a:rPr>
              <a:t>№</a:t>
            </a:r>
            <a:r>
              <a:rPr sz="2400" spc="-25" dirty="0" smtClean="0">
                <a:latin typeface="Times New Roman"/>
                <a:cs typeface="Times New Roman"/>
              </a:rPr>
              <a:t>1</a:t>
            </a:r>
            <a:r>
              <a:rPr sz="2400" spc="-25" dirty="0">
                <a:latin typeface="Times New Roman"/>
                <a:cs typeface="Times New Roman"/>
              </a:rPr>
              <a:t>»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(или) </a:t>
            </a:r>
            <a:r>
              <a:rPr sz="2400" spc="-10" dirty="0">
                <a:latin typeface="Times New Roman"/>
                <a:cs typeface="Times New Roman"/>
              </a:rPr>
              <a:t>директору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МБОУ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целью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защиты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от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травли</a:t>
            </a:r>
            <a:r>
              <a:rPr sz="2400" spc="-10" dirty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355600" marR="6985" lvl="1" indent="-342900">
              <a:lnSpc>
                <a:spcPts val="2530"/>
              </a:lnSpc>
              <a:spcBef>
                <a:spcPts val="1110"/>
              </a:spcBef>
              <a:buFont typeface="Wingdings"/>
              <a:buChar char=""/>
              <a:tabLst>
                <a:tab pos="355600" algn="l"/>
                <a:tab pos="1952625" algn="l"/>
                <a:tab pos="2360930" algn="l"/>
                <a:tab pos="4102100" algn="l"/>
                <a:tab pos="5093970" algn="l"/>
                <a:tab pos="6104890" algn="l"/>
                <a:tab pos="6523990" algn="l"/>
                <a:tab pos="8442960" algn="l"/>
              </a:tabLst>
            </a:pPr>
            <a:r>
              <a:rPr sz="2400" spc="-10" dirty="0">
                <a:latin typeface="Times New Roman"/>
                <a:cs typeface="Times New Roman"/>
              </a:rPr>
              <a:t>требование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сотрудников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МБОУ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 smtClean="0">
                <a:latin typeface="Times New Roman"/>
                <a:cs typeface="Times New Roman"/>
              </a:rPr>
              <a:t>«</a:t>
            </a:r>
            <a:r>
              <a:rPr lang="ru-RU" sz="2400" spc="-20" dirty="0" smtClean="0">
                <a:latin typeface="Times New Roman"/>
                <a:cs typeface="Times New Roman"/>
              </a:rPr>
              <a:t>Лицей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 smtClean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принятия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незамедлительных </a:t>
            </a:r>
            <a:r>
              <a:rPr sz="2400" dirty="0">
                <a:latin typeface="Times New Roman"/>
                <a:cs typeface="Times New Roman"/>
              </a:rPr>
              <a:t>мер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пресечению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школьной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травли,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кого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была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направлена;</a:t>
            </a:r>
            <a:endParaRPr sz="2400" dirty="0">
              <a:latin typeface="Times New Roman"/>
              <a:cs typeface="Times New Roman"/>
            </a:endParaRPr>
          </a:p>
          <a:p>
            <a:pPr marL="355600" marR="6350" lvl="1" indent="-342900">
              <a:lnSpc>
                <a:spcPts val="2530"/>
              </a:lnSpc>
              <a:spcBef>
                <a:spcPts val="112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сохранение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анонимности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обращения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сотруднику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МБОУ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13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№1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 </a:t>
            </a:r>
            <a:r>
              <a:rPr sz="2400" spc="-10" dirty="0">
                <a:latin typeface="Times New Roman"/>
                <a:cs typeface="Times New Roman"/>
              </a:rPr>
              <a:t>поводу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школьной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травли,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если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такое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было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им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озвучено;</a:t>
            </a:r>
            <a:endParaRPr sz="2400" dirty="0">
              <a:latin typeface="Times New Roman"/>
              <a:cs typeface="Times New Roman"/>
            </a:endParaRPr>
          </a:p>
          <a:p>
            <a:pPr marL="355600" marR="6350" lvl="1" indent="-342900">
              <a:lnSpc>
                <a:spcPts val="2540"/>
              </a:lnSpc>
              <a:spcBef>
                <a:spcPts val="1110"/>
              </a:spcBef>
              <a:buFont typeface="Wingdings"/>
              <a:buChar char=""/>
              <a:tabLst>
                <a:tab pos="355600" algn="l"/>
                <a:tab pos="1498600" algn="l"/>
                <a:tab pos="1984375" algn="l"/>
                <a:tab pos="4467860" algn="l"/>
                <a:tab pos="6388100" algn="l"/>
                <a:tab pos="7948930" algn="l"/>
                <a:tab pos="8290559" algn="l"/>
                <a:tab pos="8901430" algn="l"/>
                <a:tab pos="1072896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защиту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неблагоприятных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последствий,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связанных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его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обращением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к </a:t>
            </a:r>
            <a:r>
              <a:rPr sz="2400" dirty="0">
                <a:latin typeface="Times New Roman"/>
                <a:cs typeface="Times New Roman"/>
              </a:rPr>
              <a:t>любому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сотруднику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МБОУ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по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поводу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травли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91464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5999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40" dirty="0"/>
              <a:t> </a:t>
            </a:r>
            <a:r>
              <a:rPr sz="2900" dirty="0"/>
              <a:t>4.</a:t>
            </a:r>
            <a:r>
              <a:rPr sz="2900" spc="-55" dirty="0"/>
              <a:t> </a:t>
            </a:r>
            <a:r>
              <a:rPr sz="2900" spc="-114" dirty="0"/>
              <a:t>ПРАВА</a:t>
            </a:r>
            <a:r>
              <a:rPr sz="2900" spc="-40" dirty="0"/>
              <a:t> </a:t>
            </a:r>
            <a:r>
              <a:rPr sz="2900" dirty="0"/>
              <a:t>И</a:t>
            </a:r>
            <a:r>
              <a:rPr sz="2900" spc="-55" dirty="0"/>
              <a:t> </a:t>
            </a:r>
            <a:r>
              <a:rPr sz="2900" dirty="0"/>
              <a:t>ОБЯЗАННОСТИ</a:t>
            </a:r>
            <a:r>
              <a:rPr sz="2900" spc="-85" dirty="0"/>
              <a:t> </a:t>
            </a:r>
            <a:r>
              <a:rPr sz="2900" spc="-10" dirty="0"/>
              <a:t>ОБУЧАЮЩИСЯ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859282"/>
            <a:ext cx="11275060" cy="555216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350" indent="314960" algn="just">
              <a:lnSpc>
                <a:spcPts val="2530"/>
              </a:lnSpc>
              <a:spcBef>
                <a:spcPts val="475"/>
              </a:spcBef>
              <a:buAutoNum type="arabicPeriod" startAt="2"/>
              <a:tabLst>
                <a:tab pos="327660" algn="l"/>
              </a:tabLst>
            </a:pPr>
            <a:r>
              <a:rPr sz="2200" b="1" i="1" dirty="0">
                <a:latin typeface="Times New Roman"/>
                <a:cs typeface="Times New Roman"/>
              </a:rPr>
              <a:t>При</a:t>
            </a:r>
            <a:r>
              <a:rPr sz="2200" b="1" i="1" spc="-2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взаимодействии</a:t>
            </a:r>
            <a:r>
              <a:rPr sz="2200" b="1" i="1" spc="-2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с</a:t>
            </a:r>
            <a:r>
              <a:rPr sz="2200" b="1" i="1" spc="-2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другими</a:t>
            </a:r>
            <a:r>
              <a:rPr sz="2200" b="1" i="1" spc="-3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участниками</a:t>
            </a:r>
            <a:r>
              <a:rPr sz="2200" b="1" i="1" spc="-25" dirty="0">
                <a:latin typeface="Times New Roman"/>
                <a:cs typeface="Times New Roman"/>
              </a:rPr>
              <a:t> </a:t>
            </a:r>
            <a:r>
              <a:rPr sz="2200" b="1" i="1" dirty="0" err="1">
                <a:latin typeface="Times New Roman"/>
                <a:cs typeface="Times New Roman"/>
              </a:rPr>
              <a:t>учебного</a:t>
            </a:r>
            <a:r>
              <a:rPr sz="2200" b="1" i="1" spc="-20" dirty="0">
                <a:latin typeface="Times New Roman"/>
                <a:cs typeface="Times New Roman"/>
              </a:rPr>
              <a:t> </a:t>
            </a:r>
            <a:endParaRPr lang="ru-RU" sz="2200" i="1" spc="-20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530"/>
              </a:lnSpc>
              <a:spcBef>
                <a:spcPts val="475"/>
              </a:spcBef>
              <a:tabLst>
                <a:tab pos="327660" algn="l"/>
              </a:tabLst>
            </a:pPr>
            <a:r>
              <a:rPr lang="ru-RU" sz="2200" i="1" spc="-20" dirty="0">
                <a:latin typeface="Times New Roman"/>
                <a:cs typeface="Times New Roman"/>
              </a:rPr>
              <a:t> </a:t>
            </a:r>
            <a:r>
              <a:rPr lang="ru-RU" sz="2200" b="1" i="1" spc="-20" dirty="0" smtClean="0">
                <a:latin typeface="Times New Roman"/>
                <a:cs typeface="Times New Roman"/>
              </a:rPr>
              <a:t>  </a:t>
            </a:r>
            <a:r>
              <a:rPr sz="2200" b="1" i="1" dirty="0" err="1" smtClean="0">
                <a:latin typeface="Times New Roman"/>
                <a:cs typeface="Times New Roman"/>
              </a:rPr>
              <a:t>процесса</a:t>
            </a:r>
            <a:r>
              <a:rPr sz="2200" b="1" i="1" spc="-25" dirty="0" smtClean="0">
                <a:latin typeface="Times New Roman"/>
                <a:cs typeface="Times New Roman"/>
              </a:rPr>
              <a:t> </a:t>
            </a:r>
            <a:r>
              <a:rPr sz="2200" b="1" i="1" dirty="0" err="1" smtClean="0">
                <a:latin typeface="Times New Roman"/>
                <a:cs typeface="Times New Roman"/>
              </a:rPr>
              <a:t>учащийся</a:t>
            </a:r>
            <a:r>
              <a:rPr lang="ru-RU" sz="2200" b="1" i="1" spc="-20" dirty="0">
                <a:latin typeface="Times New Roman"/>
                <a:cs typeface="Times New Roman"/>
              </a:rPr>
              <a:t> </a:t>
            </a:r>
            <a:r>
              <a:rPr sz="2200" b="1" i="1" u="sng" spc="-2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200" b="1" i="1" spc="-25" dirty="0" smtClean="0">
                <a:latin typeface="Times New Roman"/>
                <a:cs typeface="Times New Roman"/>
              </a:rPr>
              <a:t> </a:t>
            </a:r>
            <a:r>
              <a:rPr sz="2200" b="1" i="1" u="sng" spc="-10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должен</a:t>
            </a:r>
            <a:r>
              <a:rPr sz="2200" b="1" i="1" spc="-10" dirty="0" smtClean="0">
                <a:latin typeface="Times New Roman"/>
                <a:cs typeface="Times New Roman"/>
              </a:rPr>
              <a:t>:</a:t>
            </a:r>
            <a:endParaRPr lang="ru-RU" sz="2200" b="1" i="1" spc="-10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530"/>
              </a:lnSpc>
              <a:spcBef>
                <a:spcPts val="475"/>
              </a:spcBef>
              <a:tabLst>
                <a:tab pos="327660" algn="l"/>
              </a:tabLst>
            </a:pPr>
            <a:endParaRPr sz="2200" dirty="0">
              <a:latin typeface="Times New Roman"/>
              <a:cs typeface="Times New Roman"/>
            </a:endParaRPr>
          </a:p>
          <a:p>
            <a:pPr marR="5080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допускать</a:t>
            </a:r>
            <a:r>
              <a:rPr sz="2200" spc="5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оскорбительные</a:t>
            </a:r>
            <a:r>
              <a:rPr sz="2200" spc="5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высказывания  в</a:t>
            </a:r>
            <a:r>
              <a:rPr sz="2200" spc="595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отношении</a:t>
            </a:r>
            <a:r>
              <a:rPr sz="2200" spc="575" dirty="0">
                <a:latin typeface="Times New Roman"/>
                <a:cs typeface="Times New Roman"/>
              </a:rPr>
              <a:t> </a:t>
            </a:r>
            <a:endParaRPr lang="ru-RU" sz="2200" spc="575" dirty="0" smtClean="0">
              <a:latin typeface="Times New Roman"/>
              <a:cs typeface="Times New Roman"/>
            </a:endParaRPr>
          </a:p>
          <a:p>
            <a:pPr marR="5080" lvl="1" algn="just">
              <a:tabLst>
                <a:tab pos="355600" algn="l"/>
              </a:tabLst>
            </a:pPr>
            <a:r>
              <a:rPr lang="ru-RU" sz="2200" spc="575" dirty="0">
                <a:latin typeface="Times New Roman"/>
                <a:cs typeface="Times New Roman"/>
              </a:rPr>
              <a:t> </a:t>
            </a:r>
            <a:r>
              <a:rPr lang="ru-RU" sz="2200" spc="575" dirty="0" smtClean="0">
                <a:latin typeface="Times New Roman"/>
                <a:cs typeface="Times New Roman"/>
              </a:rPr>
              <a:t> </a:t>
            </a:r>
            <a:r>
              <a:rPr sz="2200" dirty="0" err="1" smtClean="0">
                <a:latin typeface="Times New Roman"/>
                <a:cs typeface="Times New Roman"/>
              </a:rPr>
              <a:t>участников</a:t>
            </a:r>
            <a:r>
              <a:rPr sz="2200" spc="585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учебного </a:t>
            </a:r>
            <a:r>
              <a:rPr sz="2200" dirty="0">
                <a:latin typeface="Times New Roman"/>
                <a:cs typeface="Times New Roman"/>
              </a:rPr>
              <a:t>процесса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(учащихся,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сотрудников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МБОУ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endParaRPr lang="ru-RU" sz="2200" spc="305" dirty="0" smtClean="0">
              <a:latin typeface="Times New Roman"/>
              <a:cs typeface="Times New Roman"/>
            </a:endParaRPr>
          </a:p>
          <a:p>
            <a:pPr marR="5080" lvl="1" algn="just">
              <a:tabLst>
                <a:tab pos="355600" algn="l"/>
              </a:tabLst>
            </a:pPr>
            <a:r>
              <a:rPr lang="ru-RU" sz="2200" spc="305" dirty="0">
                <a:latin typeface="Times New Roman"/>
                <a:cs typeface="Times New Roman"/>
              </a:rPr>
              <a:t> </a:t>
            </a:r>
            <a:r>
              <a:rPr lang="ru-RU" sz="2200" spc="305" dirty="0" smtClean="0">
                <a:latin typeface="Times New Roman"/>
                <a:cs typeface="Times New Roman"/>
              </a:rPr>
              <a:t> </a:t>
            </a:r>
            <a:r>
              <a:rPr sz="2200" dirty="0" smtClean="0">
                <a:latin typeface="Times New Roman"/>
                <a:cs typeface="Times New Roman"/>
              </a:rPr>
              <a:t>«</a:t>
            </a:r>
            <a:r>
              <a:rPr lang="ru-RU" sz="2200" dirty="0" smtClean="0">
                <a:latin typeface="Times New Roman"/>
                <a:cs typeface="Times New Roman"/>
              </a:rPr>
              <a:t>Лицей  </a:t>
            </a:r>
            <a:r>
              <a:rPr sz="2200" dirty="0" smtClean="0">
                <a:latin typeface="Times New Roman"/>
                <a:cs typeface="Times New Roman"/>
              </a:rPr>
              <a:t>№1</a:t>
            </a:r>
            <a:r>
              <a:rPr sz="2200" dirty="0">
                <a:latin typeface="Times New Roman"/>
                <a:cs typeface="Times New Roman"/>
              </a:rPr>
              <a:t>»,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законных </a:t>
            </a:r>
            <a:r>
              <a:rPr sz="2200" dirty="0">
                <a:latin typeface="Times New Roman"/>
                <a:cs typeface="Times New Roman"/>
              </a:rPr>
              <a:t>представителей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(родителей)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учащихся);</a:t>
            </a:r>
            <a:endParaRPr sz="2200" dirty="0">
              <a:latin typeface="Times New Roman"/>
              <a:cs typeface="Times New Roman"/>
            </a:endParaRPr>
          </a:p>
          <a:p>
            <a:pPr marR="6985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совершать</a:t>
            </a:r>
            <a:r>
              <a:rPr sz="2200" spc="2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отношении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других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участников</a:t>
            </a:r>
            <a:r>
              <a:rPr sz="2200" spc="2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учебного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процесса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действия </a:t>
            </a:r>
            <a:r>
              <a:rPr sz="2200" dirty="0">
                <a:latin typeface="Times New Roman"/>
                <a:cs typeface="Times New Roman"/>
              </a:rPr>
              <a:t>оскорбительного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характера,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том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числе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плевать,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толкать,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демонстрировать </a:t>
            </a:r>
            <a:r>
              <a:rPr sz="2200" dirty="0">
                <a:latin typeface="Times New Roman"/>
                <a:cs typeface="Times New Roman"/>
              </a:rPr>
              <a:t>реальное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ложное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намерение</a:t>
            </a:r>
            <a:r>
              <a:rPr sz="2200" spc="3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совершить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насилие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(например,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замахиваться </a:t>
            </a:r>
            <a:r>
              <a:rPr sz="2200" dirty="0">
                <a:latin typeface="Times New Roman"/>
                <a:cs typeface="Times New Roman"/>
              </a:rPr>
              <a:t>без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намерения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ударить),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бросаться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предметами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прочее;</a:t>
            </a:r>
            <a:endParaRPr sz="2200" dirty="0">
              <a:latin typeface="Times New Roman"/>
              <a:cs typeface="Times New Roman"/>
            </a:endParaRPr>
          </a:p>
          <a:p>
            <a:pPr lvl="1" indent="-342265" algn="just"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Times New Roman"/>
                <a:cs typeface="Times New Roman"/>
              </a:rPr>
              <a:t>применять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физическое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насилие;</a:t>
            </a:r>
            <a:endParaRPr sz="2200" dirty="0">
              <a:latin typeface="Times New Roman"/>
              <a:cs typeface="Times New Roman"/>
            </a:endParaRPr>
          </a:p>
          <a:p>
            <a:pPr marR="7620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инициировать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обращение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участнику</a:t>
            </a:r>
            <a:r>
              <a:rPr sz="2200" spc="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учебного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процесса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использованием </a:t>
            </a:r>
            <a:r>
              <a:rPr sz="2200" dirty="0">
                <a:latin typeface="Times New Roman"/>
                <a:cs typeface="Times New Roman"/>
              </a:rPr>
              <a:t>прозвищ,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носящих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оскорбительный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(негативный)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характер;</a:t>
            </a:r>
            <a:endParaRPr sz="2200" dirty="0">
              <a:latin typeface="Times New Roman"/>
              <a:cs typeface="Times New Roman"/>
            </a:endParaRPr>
          </a:p>
          <a:p>
            <a:pPr lvl="1" indent="-342265" algn="just">
              <a:buFont typeface="Wingdings"/>
              <a:buChar char=""/>
              <a:tabLst>
                <a:tab pos="354965" algn="l"/>
              </a:tabLst>
            </a:pPr>
            <a:r>
              <a:rPr sz="2200" spc="-10" dirty="0">
                <a:latin typeface="Times New Roman"/>
                <a:cs typeface="Times New Roman"/>
              </a:rPr>
              <a:t>повреждать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уничтожать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чужое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имущество;</a:t>
            </a:r>
            <a:endParaRPr sz="2200" dirty="0">
              <a:latin typeface="Times New Roman"/>
              <a:cs typeface="Times New Roman"/>
            </a:endParaRPr>
          </a:p>
          <a:p>
            <a:pPr marR="8255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организовывать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коллективное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игнорирование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(бойкотирование)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одного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или </a:t>
            </a:r>
            <a:r>
              <a:rPr sz="2200" spc="-10" dirty="0">
                <a:latin typeface="Times New Roman"/>
                <a:cs typeface="Times New Roman"/>
              </a:rPr>
              <a:t>нескольких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участников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учебного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процесса;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064" y="152400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5999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40" dirty="0"/>
              <a:t> </a:t>
            </a:r>
            <a:r>
              <a:rPr sz="2900" dirty="0"/>
              <a:t>4.</a:t>
            </a:r>
            <a:r>
              <a:rPr sz="2900" spc="-55" dirty="0"/>
              <a:t> </a:t>
            </a:r>
            <a:r>
              <a:rPr sz="2900" spc="-114" dirty="0"/>
              <a:t>ПРАВА</a:t>
            </a:r>
            <a:r>
              <a:rPr sz="2900" spc="-40" dirty="0"/>
              <a:t> </a:t>
            </a:r>
            <a:r>
              <a:rPr sz="2900" dirty="0"/>
              <a:t>И</a:t>
            </a:r>
            <a:r>
              <a:rPr sz="2900" spc="-55" dirty="0"/>
              <a:t> </a:t>
            </a:r>
            <a:r>
              <a:rPr sz="2900" dirty="0"/>
              <a:t>ОБЯЗАННОСТИ</a:t>
            </a:r>
            <a:r>
              <a:rPr sz="2900" spc="-85" dirty="0"/>
              <a:t> </a:t>
            </a:r>
            <a:r>
              <a:rPr sz="2900" spc="-10" dirty="0"/>
              <a:t>ОБУЧАЮЩИСЯ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859282"/>
            <a:ext cx="11351260" cy="486222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5080" indent="314960" algn="just">
              <a:buAutoNum type="arabicPeriod" startAt="2"/>
              <a:tabLst>
                <a:tab pos="32766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При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взаимодействии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с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другими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участниками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 err="1">
                <a:latin typeface="Times New Roman"/>
                <a:cs typeface="Times New Roman"/>
              </a:rPr>
              <a:t>учебного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endParaRPr lang="ru-RU" sz="2400" b="1" i="1" spc="-20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27660" algn="l"/>
              </a:tabLst>
            </a:pPr>
            <a:r>
              <a:rPr lang="ru-RU" sz="2400" b="1" i="1" spc="-20" dirty="0">
                <a:latin typeface="Times New Roman"/>
                <a:cs typeface="Times New Roman"/>
              </a:rPr>
              <a:t> 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latin typeface="Times New Roman"/>
                <a:cs typeface="Times New Roman"/>
              </a:rPr>
              <a:t>процесса</a:t>
            </a:r>
            <a:r>
              <a:rPr sz="2400" b="1" i="1" spc="-25" dirty="0" smtClean="0"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latin typeface="Times New Roman"/>
                <a:cs typeface="Times New Roman"/>
              </a:rPr>
              <a:t>учащийся</a:t>
            </a:r>
            <a:r>
              <a:rPr lang="ru-RU" sz="2400" b="1" i="1" dirty="0">
                <a:latin typeface="Times New Roman"/>
                <a:cs typeface="Times New Roman"/>
              </a:rPr>
              <a:t> </a:t>
            </a:r>
            <a:r>
              <a:rPr sz="2400" b="1" i="1" u="sng" spc="-2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400" b="1" i="1" spc="-25" dirty="0" smtClean="0">
                <a:latin typeface="Times New Roman"/>
                <a:cs typeface="Times New Roman"/>
              </a:rPr>
              <a:t> </a:t>
            </a:r>
            <a:r>
              <a:rPr sz="2400" b="1" i="1" u="sng" spc="-10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должен</a:t>
            </a:r>
            <a:r>
              <a:rPr sz="2400" b="1" i="1" spc="-10" dirty="0" smtClean="0">
                <a:latin typeface="Times New Roman"/>
                <a:cs typeface="Times New Roman"/>
              </a:rPr>
              <a:t>:</a:t>
            </a:r>
            <a:endParaRPr lang="ru-RU" sz="2400" b="1" i="1" spc="-10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2766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R="5080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присоединяться</a:t>
            </a:r>
            <a:r>
              <a:rPr sz="2400" spc="254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254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травле,</a:t>
            </a:r>
            <a:r>
              <a:rPr sz="2400" spc="26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организованной</a:t>
            </a:r>
            <a:r>
              <a:rPr sz="2400" spc="254" dirty="0">
                <a:latin typeface="Times New Roman"/>
                <a:cs typeface="Times New Roman"/>
              </a:rPr>
              <a:t>   </a:t>
            </a:r>
            <a:r>
              <a:rPr sz="2400" dirty="0" err="1">
                <a:latin typeface="Times New Roman"/>
                <a:cs typeface="Times New Roman"/>
              </a:rPr>
              <a:t>другим</a:t>
            </a:r>
            <a:r>
              <a:rPr sz="2400" spc="260" dirty="0">
                <a:latin typeface="Times New Roman"/>
                <a:cs typeface="Times New Roman"/>
              </a:rPr>
              <a:t>   </a:t>
            </a:r>
            <a:endParaRPr lang="ru-RU" sz="2400" spc="260" dirty="0" smtClean="0">
              <a:latin typeface="Times New Roman"/>
              <a:cs typeface="Times New Roman"/>
            </a:endParaRPr>
          </a:p>
          <a:p>
            <a:pPr marR="5080" lvl="1" algn="just">
              <a:tabLst>
                <a:tab pos="355600" algn="l"/>
              </a:tabLst>
            </a:pPr>
            <a:r>
              <a:rPr lang="ru-RU" sz="2400" spc="260" dirty="0">
                <a:latin typeface="Times New Roman"/>
                <a:cs typeface="Times New Roman"/>
              </a:rPr>
              <a:t> </a:t>
            </a:r>
            <a:r>
              <a:rPr lang="ru-RU" sz="2400" spc="260" dirty="0" smtClean="0">
                <a:latin typeface="Times New Roman"/>
                <a:cs typeface="Times New Roman"/>
              </a:rPr>
              <a:t>  </a:t>
            </a:r>
            <a:r>
              <a:rPr sz="2400" dirty="0" err="1" smtClean="0">
                <a:latin typeface="Times New Roman"/>
                <a:cs typeface="Times New Roman"/>
              </a:rPr>
              <a:t>обучающимся</a:t>
            </a:r>
            <a:r>
              <a:rPr sz="2400" spc="254" dirty="0" smtClean="0">
                <a:latin typeface="Times New Roman"/>
                <a:cs typeface="Times New Roman"/>
              </a:rPr>
              <a:t>   </a:t>
            </a:r>
            <a:r>
              <a:rPr sz="2400" spc="-25" dirty="0">
                <a:latin typeface="Times New Roman"/>
                <a:cs typeface="Times New Roman"/>
              </a:rPr>
              <a:t>или </a:t>
            </a:r>
            <a:r>
              <a:rPr sz="2400" spc="-35" dirty="0">
                <a:latin typeface="Times New Roman"/>
                <a:cs typeface="Times New Roman"/>
              </a:rPr>
              <a:t>сотрудником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МБОУ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1</a:t>
            </a:r>
            <a:r>
              <a:rPr sz="2400" spc="-20" dirty="0">
                <a:latin typeface="Times New Roman"/>
                <a:cs typeface="Times New Roman"/>
              </a:rPr>
              <a:t>»;</a:t>
            </a:r>
            <a:endParaRPr sz="2400" dirty="0">
              <a:latin typeface="Times New Roman"/>
              <a:cs typeface="Times New Roman"/>
            </a:endParaRPr>
          </a:p>
          <a:p>
            <a:pPr marR="6985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формировать</a:t>
            </a:r>
            <a:r>
              <a:rPr sz="2400" spc="2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группы,</a:t>
            </a:r>
            <a:r>
              <a:rPr sz="2400" spc="2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единственной</a:t>
            </a:r>
            <a:r>
              <a:rPr sz="2400" spc="2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целью</a:t>
            </a:r>
            <a:r>
              <a:rPr sz="2400" spc="2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которых</a:t>
            </a:r>
            <a:r>
              <a:rPr sz="2400" spc="2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является</a:t>
            </a:r>
            <a:r>
              <a:rPr sz="2400" spc="220" dirty="0">
                <a:latin typeface="Times New Roman"/>
                <a:cs typeface="Times New Roman"/>
              </a:rPr>
              <a:t>  </a:t>
            </a:r>
            <a:r>
              <a:rPr sz="2400" spc="-10" dirty="0" err="1">
                <a:latin typeface="Times New Roman"/>
                <a:cs typeface="Times New Roman"/>
              </a:rPr>
              <a:t>организация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травли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отношении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другого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участника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учебного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процесса;</a:t>
            </a:r>
            <a:endParaRPr sz="2400" dirty="0">
              <a:latin typeface="Times New Roman"/>
              <a:cs typeface="Times New Roman"/>
            </a:endParaRPr>
          </a:p>
          <a:p>
            <a:pPr marR="5715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призывать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других</a:t>
            </a:r>
            <a:r>
              <a:rPr sz="2400" spc="2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обучающихся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действиям,</a:t>
            </a:r>
            <a:r>
              <a:rPr sz="2400" spc="2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подпадающим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</a:t>
            </a:r>
            <a:r>
              <a:rPr sz="2400" spc="20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понятие </a:t>
            </a:r>
            <a:r>
              <a:rPr sz="2400" dirty="0">
                <a:latin typeface="Times New Roman"/>
                <a:cs typeface="Times New Roman"/>
              </a:rPr>
              <a:t>школьной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травли,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изложенное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настоящей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Хартии,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отношении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одного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нескольких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учащихся,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сотрудников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МБОУ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1</a:t>
            </a:r>
            <a:r>
              <a:rPr sz="2400" spc="-20" dirty="0">
                <a:latin typeface="Times New Roman"/>
                <a:cs typeface="Times New Roman"/>
              </a:rPr>
              <a:t>»;</a:t>
            </a:r>
            <a:endParaRPr sz="2400" dirty="0">
              <a:latin typeface="Times New Roman"/>
              <a:cs typeface="Times New Roman"/>
            </a:endParaRPr>
          </a:p>
          <a:p>
            <a:pPr marR="6350" lvl="1" indent="-342900" algn="just"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совершать</a:t>
            </a:r>
            <a:r>
              <a:rPr sz="2400" spc="2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иные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действия,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подпадающие</a:t>
            </a:r>
            <a:r>
              <a:rPr sz="2400" spc="2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dirty="0" err="1">
                <a:latin typeface="Times New Roman"/>
                <a:cs typeface="Times New Roman"/>
              </a:rPr>
              <a:t>понятие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травли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изложенное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настоящей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Хартии,</a:t>
            </a:r>
            <a:r>
              <a:rPr sz="2400" spc="3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отношении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одного</a:t>
            </a:r>
            <a:r>
              <a:rPr sz="2400" spc="3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3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нескольких </a:t>
            </a:r>
            <a:r>
              <a:rPr sz="2400" spc="-20" dirty="0">
                <a:latin typeface="Times New Roman"/>
                <a:cs typeface="Times New Roman"/>
              </a:rPr>
              <a:t>обучающихся,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сотрудников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МБОУ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1</a:t>
            </a:r>
            <a:r>
              <a:rPr sz="2400" spc="-20" dirty="0">
                <a:latin typeface="Times New Roman"/>
                <a:cs typeface="Times New Roman"/>
              </a:rPr>
              <a:t>».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91464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5999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40" dirty="0"/>
              <a:t> </a:t>
            </a:r>
            <a:r>
              <a:rPr sz="2900" dirty="0"/>
              <a:t>4.</a:t>
            </a:r>
            <a:r>
              <a:rPr sz="2900" spc="-55" dirty="0"/>
              <a:t> </a:t>
            </a:r>
            <a:r>
              <a:rPr sz="2900" spc="-114" dirty="0"/>
              <a:t>ПРАВА</a:t>
            </a:r>
            <a:r>
              <a:rPr sz="2900" spc="-40" dirty="0"/>
              <a:t> </a:t>
            </a:r>
            <a:r>
              <a:rPr sz="2900" dirty="0"/>
              <a:t>И</a:t>
            </a:r>
            <a:r>
              <a:rPr sz="2900" spc="-55" dirty="0"/>
              <a:t> </a:t>
            </a:r>
            <a:r>
              <a:rPr sz="2900" dirty="0"/>
              <a:t>ОБЯЗАННОСТИ</a:t>
            </a:r>
            <a:r>
              <a:rPr sz="2900" spc="-85" dirty="0"/>
              <a:t> </a:t>
            </a:r>
            <a:r>
              <a:rPr sz="2900" spc="-10" dirty="0"/>
              <a:t>ОБУЧАЮЩИСЯ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364691"/>
            <a:ext cx="10664825" cy="474963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227965" algn="just">
              <a:lnSpc>
                <a:spcPct val="89700"/>
              </a:lnSpc>
              <a:spcBef>
                <a:spcPts val="545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latin typeface="Times New Roman"/>
                <a:cs typeface="Times New Roman"/>
              </a:rPr>
              <a:t>Обучающийся</a:t>
            </a:r>
            <a:r>
              <a:rPr sz="3600" spc="1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вправе</a:t>
            </a:r>
            <a:r>
              <a:rPr sz="3600" spc="1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сообщить</a:t>
            </a:r>
            <a:r>
              <a:rPr sz="3600" spc="1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165" dirty="0">
                <a:latin typeface="Times New Roman"/>
                <a:cs typeface="Times New Roman"/>
              </a:rPr>
              <a:t> </a:t>
            </a:r>
            <a:r>
              <a:rPr sz="3600" dirty="0" err="1">
                <a:latin typeface="Times New Roman"/>
                <a:cs typeface="Times New Roman"/>
              </a:rPr>
              <a:t>случаях</a:t>
            </a:r>
            <a:r>
              <a:rPr sz="3600" spc="165" dirty="0">
                <a:latin typeface="Times New Roman"/>
                <a:cs typeface="Times New Roman"/>
              </a:rPr>
              <a:t> </a:t>
            </a:r>
            <a:endParaRPr lang="ru-RU" sz="3600" spc="165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9700"/>
              </a:lnSpc>
              <a:spcBef>
                <a:spcPts val="545"/>
              </a:spcBef>
              <a:tabLst>
                <a:tab pos="240665" algn="l"/>
              </a:tabLst>
            </a:pPr>
            <a:r>
              <a:rPr sz="3600" spc="-25" dirty="0" err="1" smtClean="0">
                <a:latin typeface="Times New Roman"/>
                <a:cs typeface="Times New Roman"/>
              </a:rPr>
              <a:t>школьной</a:t>
            </a:r>
            <a:r>
              <a:rPr sz="3600" spc="-25" dirty="0" smtClean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травли</a:t>
            </a:r>
            <a:r>
              <a:rPr sz="3600" spc="13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любому</a:t>
            </a:r>
            <a:r>
              <a:rPr sz="3600" spc="130" dirty="0">
                <a:latin typeface="Times New Roman"/>
                <a:cs typeface="Times New Roman"/>
              </a:rPr>
              <a:t>  </a:t>
            </a:r>
            <a:r>
              <a:rPr sz="3600" dirty="0" err="1">
                <a:latin typeface="Times New Roman"/>
                <a:cs typeface="Times New Roman"/>
              </a:rPr>
              <a:t>сотруднику</a:t>
            </a:r>
            <a:r>
              <a:rPr sz="3600" spc="130" dirty="0">
                <a:latin typeface="Times New Roman"/>
                <a:cs typeface="Times New Roman"/>
              </a:rPr>
              <a:t>  </a:t>
            </a:r>
            <a:endParaRPr lang="ru-RU" sz="3600" spc="13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9700"/>
              </a:lnSpc>
              <a:spcBef>
                <a:spcPts val="545"/>
              </a:spcBef>
              <a:tabLst>
                <a:tab pos="240665" algn="l"/>
              </a:tabLst>
            </a:pPr>
            <a:r>
              <a:rPr sz="3600" dirty="0" smtClean="0">
                <a:latin typeface="Times New Roman"/>
                <a:cs typeface="Times New Roman"/>
              </a:rPr>
              <a:t>МБОУ</a:t>
            </a:r>
            <a:r>
              <a:rPr sz="3600" spc="130" dirty="0" smtClean="0">
                <a:latin typeface="Times New Roman"/>
                <a:cs typeface="Times New Roman"/>
              </a:rPr>
              <a:t>  </a:t>
            </a:r>
            <a:r>
              <a:rPr sz="3600" dirty="0" smtClean="0">
                <a:latin typeface="Times New Roman"/>
                <a:cs typeface="Times New Roman"/>
              </a:rPr>
              <a:t>«</a:t>
            </a:r>
            <a:r>
              <a:rPr lang="ru-RU" sz="3600" dirty="0" smtClean="0">
                <a:latin typeface="Times New Roman"/>
                <a:cs typeface="Times New Roman"/>
              </a:rPr>
              <a:t>Лицей </a:t>
            </a:r>
            <a:r>
              <a:rPr sz="3600" dirty="0" smtClean="0">
                <a:latin typeface="Times New Roman"/>
                <a:cs typeface="Times New Roman"/>
              </a:rPr>
              <a:t>№</a:t>
            </a:r>
            <a:r>
              <a:rPr sz="3600" spc="130" dirty="0" smtClean="0">
                <a:latin typeface="Times New Roman"/>
                <a:cs typeface="Times New Roman"/>
              </a:rPr>
              <a:t>  </a:t>
            </a:r>
            <a:r>
              <a:rPr sz="3600" spc="-20" dirty="0" smtClean="0">
                <a:latin typeface="Times New Roman"/>
                <a:cs typeface="Times New Roman"/>
              </a:rPr>
              <a:t>1</a:t>
            </a:r>
            <a:r>
              <a:rPr sz="3600" spc="-20" dirty="0">
                <a:latin typeface="Times New Roman"/>
                <a:cs typeface="Times New Roman"/>
              </a:rPr>
              <a:t>», </a:t>
            </a:r>
            <a:r>
              <a:rPr sz="3600" dirty="0">
                <a:latin typeface="Times New Roman"/>
                <a:cs typeface="Times New Roman"/>
              </a:rPr>
              <a:t>независимо</a:t>
            </a:r>
            <a:r>
              <a:rPr sz="3600" spc="58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от</a:t>
            </a:r>
            <a:r>
              <a:rPr sz="3600" spc="58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того,</a:t>
            </a:r>
            <a:r>
              <a:rPr sz="3600" spc="58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является</a:t>
            </a:r>
            <a:r>
              <a:rPr sz="3600" spc="58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данный</a:t>
            </a:r>
            <a:r>
              <a:rPr sz="3600" spc="585" dirty="0">
                <a:latin typeface="Times New Roman"/>
                <a:cs typeface="Times New Roman"/>
              </a:rPr>
              <a:t>  </a:t>
            </a:r>
            <a:r>
              <a:rPr sz="3600" spc="-10" dirty="0">
                <a:latin typeface="Times New Roman"/>
                <a:cs typeface="Times New Roman"/>
              </a:rPr>
              <a:t>учащийся </a:t>
            </a:r>
            <a:r>
              <a:rPr sz="3600" dirty="0">
                <a:latin typeface="Times New Roman"/>
                <a:cs typeface="Times New Roman"/>
              </a:rPr>
              <a:t>жертвой,</a:t>
            </a:r>
            <a:r>
              <a:rPr sz="3600" spc="520" dirty="0">
                <a:latin typeface="Times New Roman"/>
                <a:cs typeface="Times New Roman"/>
              </a:rPr>
              <a:t>   </a:t>
            </a:r>
            <a:r>
              <a:rPr sz="3600" dirty="0">
                <a:latin typeface="Times New Roman"/>
                <a:cs typeface="Times New Roman"/>
              </a:rPr>
              <a:t>свидетелем</a:t>
            </a:r>
            <a:r>
              <a:rPr sz="3600" spc="520" dirty="0">
                <a:latin typeface="Times New Roman"/>
                <a:cs typeface="Times New Roman"/>
              </a:rPr>
              <a:t>   </a:t>
            </a:r>
            <a:r>
              <a:rPr sz="3600" dirty="0">
                <a:latin typeface="Times New Roman"/>
                <a:cs typeface="Times New Roman"/>
              </a:rPr>
              <a:t>или</a:t>
            </a:r>
            <a:r>
              <a:rPr sz="3600" spc="515" dirty="0">
                <a:latin typeface="Times New Roman"/>
                <a:cs typeface="Times New Roman"/>
              </a:rPr>
              <a:t>   </a:t>
            </a:r>
            <a:r>
              <a:rPr sz="3600" dirty="0" err="1">
                <a:latin typeface="Times New Roman"/>
                <a:cs typeface="Times New Roman"/>
              </a:rPr>
              <a:t>участником</a:t>
            </a:r>
            <a:r>
              <a:rPr sz="3600" spc="515" dirty="0">
                <a:latin typeface="Times New Roman"/>
                <a:cs typeface="Times New Roman"/>
              </a:rPr>
              <a:t>   </a:t>
            </a:r>
            <a:r>
              <a:rPr sz="3600" spc="-10" dirty="0" err="1" smtClean="0">
                <a:latin typeface="Times New Roman"/>
                <a:cs typeface="Times New Roman"/>
              </a:rPr>
              <a:t>травли</a:t>
            </a:r>
            <a:r>
              <a:rPr sz="3600" spc="-10" dirty="0" smtClean="0">
                <a:latin typeface="Times New Roman"/>
                <a:cs typeface="Times New Roman"/>
              </a:rPr>
              <a:t>.</a:t>
            </a:r>
            <a:endParaRPr lang="ru-RU" sz="3600" spc="-1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9700"/>
              </a:lnSpc>
              <a:spcBef>
                <a:spcPts val="545"/>
              </a:spcBef>
              <a:tabLst>
                <a:tab pos="240665" algn="l"/>
              </a:tabLst>
            </a:pPr>
            <a:r>
              <a:rPr sz="3600" dirty="0" err="1" smtClean="0">
                <a:latin typeface="Times New Roman"/>
                <a:cs typeface="Times New Roman"/>
              </a:rPr>
              <a:t>Сотрудник</a:t>
            </a:r>
            <a:r>
              <a:rPr sz="3600" spc="530" dirty="0" smtClean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МБОУ</a:t>
            </a:r>
            <a:r>
              <a:rPr sz="3600" spc="525" dirty="0">
                <a:latin typeface="Times New Roman"/>
                <a:cs typeface="Times New Roman"/>
              </a:rPr>
              <a:t>  </a:t>
            </a:r>
            <a:r>
              <a:rPr sz="3600" dirty="0" smtClean="0">
                <a:latin typeface="Times New Roman"/>
                <a:cs typeface="Times New Roman"/>
              </a:rPr>
              <a:t>«</a:t>
            </a:r>
            <a:r>
              <a:rPr lang="ru-RU" sz="3600" dirty="0" smtClean="0">
                <a:latin typeface="Times New Roman"/>
                <a:cs typeface="Times New Roman"/>
              </a:rPr>
              <a:t>Лицей</a:t>
            </a:r>
            <a:r>
              <a:rPr sz="3600" spc="525" dirty="0" smtClean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№</a:t>
            </a:r>
            <a:r>
              <a:rPr sz="3600" spc="530" dirty="0">
                <a:latin typeface="Times New Roman"/>
                <a:cs typeface="Times New Roman"/>
              </a:rPr>
              <a:t> </a:t>
            </a:r>
            <a:r>
              <a:rPr sz="3600" dirty="0" smtClean="0">
                <a:latin typeface="Times New Roman"/>
                <a:cs typeface="Times New Roman"/>
              </a:rPr>
              <a:t>1</a:t>
            </a:r>
            <a:r>
              <a:rPr sz="3600" dirty="0">
                <a:latin typeface="Times New Roman"/>
                <a:cs typeface="Times New Roman"/>
              </a:rPr>
              <a:t>»</a:t>
            </a:r>
            <a:r>
              <a:rPr sz="3600" spc="53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на</a:t>
            </a:r>
            <a:r>
              <a:rPr sz="3600" spc="525" dirty="0">
                <a:latin typeface="Times New Roman"/>
                <a:cs typeface="Times New Roman"/>
              </a:rPr>
              <a:t>  </a:t>
            </a:r>
            <a:r>
              <a:rPr sz="3600" spc="-10" dirty="0">
                <a:latin typeface="Times New Roman"/>
                <a:cs typeface="Times New Roman"/>
              </a:rPr>
              <a:t>основании </a:t>
            </a:r>
            <a:r>
              <a:rPr sz="3600" dirty="0">
                <a:latin typeface="Times New Roman"/>
                <a:cs typeface="Times New Roman"/>
              </a:rPr>
              <a:t>полученного</a:t>
            </a:r>
            <a:r>
              <a:rPr sz="3600" spc="710" dirty="0">
                <a:latin typeface="Times New Roman"/>
                <a:cs typeface="Times New Roman"/>
              </a:rPr>
              <a:t>   </a:t>
            </a:r>
            <a:r>
              <a:rPr sz="3600" dirty="0">
                <a:latin typeface="Times New Roman"/>
                <a:cs typeface="Times New Roman"/>
              </a:rPr>
              <a:t>обращения</a:t>
            </a:r>
            <a:r>
              <a:rPr sz="3600" spc="710" dirty="0">
                <a:latin typeface="Times New Roman"/>
                <a:cs typeface="Times New Roman"/>
              </a:rPr>
              <a:t>   </a:t>
            </a:r>
            <a:r>
              <a:rPr sz="3600" dirty="0">
                <a:latin typeface="Times New Roman"/>
                <a:cs typeface="Times New Roman"/>
              </a:rPr>
              <a:t>обучающегося</a:t>
            </a:r>
            <a:r>
              <a:rPr sz="3600" spc="715" dirty="0">
                <a:latin typeface="Times New Roman"/>
                <a:cs typeface="Times New Roman"/>
              </a:rPr>
              <a:t>   </a:t>
            </a:r>
            <a:r>
              <a:rPr sz="3600" spc="-10" dirty="0">
                <a:latin typeface="Times New Roman"/>
                <a:cs typeface="Times New Roman"/>
              </a:rPr>
              <a:t>обязан </a:t>
            </a:r>
            <a:r>
              <a:rPr sz="3600" dirty="0">
                <a:latin typeface="Times New Roman"/>
                <a:cs typeface="Times New Roman"/>
              </a:rPr>
              <a:t>принять</a:t>
            </a:r>
            <a:r>
              <a:rPr sz="3600" spc="1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меры</a:t>
            </a:r>
            <a:r>
              <a:rPr sz="3600" spc="1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1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соответствии</a:t>
            </a:r>
            <a:r>
              <a:rPr sz="3600" spc="1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со</a:t>
            </a:r>
            <a:r>
              <a:rPr sz="3600" spc="1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статьей</a:t>
            </a:r>
            <a:r>
              <a:rPr sz="3600" spc="1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3</a:t>
            </a:r>
            <a:r>
              <a:rPr sz="3600" spc="1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настоящей Хартии.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56" y="263161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82956"/>
            <a:ext cx="10892790" cy="445057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2541905">
              <a:lnSpc>
                <a:spcPts val="3370"/>
              </a:lnSpc>
              <a:spcBef>
                <a:spcPts val="605"/>
              </a:spcBef>
            </a:pP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СТАТЬЯ</a:t>
            </a:r>
            <a:r>
              <a:rPr sz="32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5.</a:t>
            </a:r>
            <a:r>
              <a:rPr sz="3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ОБЯЗАННОСТИ</a:t>
            </a:r>
            <a:r>
              <a:rPr sz="32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ДИРЕКТОРА</a:t>
            </a:r>
            <a:r>
              <a:rPr sz="32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АДМИНИСТРАЦИИ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МБОУ</a:t>
            </a:r>
            <a:r>
              <a:rPr sz="3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Лицей</a:t>
            </a:r>
            <a:r>
              <a:rPr sz="3200" b="1" spc="-8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№</a:t>
            </a:r>
            <a:r>
              <a:rPr sz="3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1»</a:t>
            </a:r>
            <a:endParaRPr lang="ru-RU" sz="3200" b="1" spc="-2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2541905">
              <a:lnSpc>
                <a:spcPts val="3370"/>
              </a:lnSpc>
              <a:spcBef>
                <a:spcPts val="60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R="5080" indent="227965">
              <a:lnSpc>
                <a:spcPts val="3890"/>
              </a:lnSpc>
              <a:buFont typeface="Arial MT"/>
              <a:buChar char="•"/>
              <a:tabLst>
                <a:tab pos="469265" algn="l"/>
              </a:tabLst>
            </a:pPr>
            <a:r>
              <a:rPr sz="3600" dirty="0">
                <a:latin typeface="Times New Roman"/>
                <a:cs typeface="Times New Roman"/>
              </a:rPr>
              <a:t>Статья</a:t>
            </a:r>
            <a:r>
              <a:rPr sz="3600" spc="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5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Хартии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посвящена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dirty="0" err="1">
                <a:latin typeface="Times New Roman"/>
                <a:cs typeface="Times New Roman"/>
              </a:rPr>
              <a:t>обязанностям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endParaRPr lang="ru-RU" sz="3600" spc="70" dirty="0" smtClean="0">
              <a:latin typeface="Times New Roman"/>
              <a:cs typeface="Times New Roman"/>
            </a:endParaRPr>
          </a:p>
          <a:p>
            <a:pPr marR="5080">
              <a:lnSpc>
                <a:spcPts val="3890"/>
              </a:lnSpc>
              <a:tabLst>
                <a:tab pos="469265" algn="l"/>
              </a:tabLst>
            </a:pPr>
            <a:r>
              <a:rPr sz="3600" spc="-10" dirty="0" err="1" smtClean="0">
                <a:latin typeface="Times New Roman"/>
                <a:cs typeface="Times New Roman"/>
              </a:rPr>
              <a:t>директора</a:t>
            </a:r>
            <a:r>
              <a:rPr sz="3600" spc="-10" dirty="0" smtClean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администрации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10" dirty="0" err="1">
                <a:latin typeface="Times New Roman"/>
                <a:cs typeface="Times New Roman"/>
              </a:rPr>
              <a:t>школы</a:t>
            </a:r>
            <a:r>
              <a:rPr sz="3600" spc="-10" dirty="0" smtClean="0">
                <a:latin typeface="Times New Roman"/>
                <a:cs typeface="Times New Roman"/>
              </a:rPr>
              <a:t>.</a:t>
            </a:r>
            <a:endParaRPr lang="ru-RU" sz="3600" spc="-10" dirty="0" smtClean="0">
              <a:latin typeface="Times New Roman"/>
              <a:cs typeface="Times New Roman"/>
            </a:endParaRPr>
          </a:p>
          <a:p>
            <a:pPr marR="5080">
              <a:lnSpc>
                <a:spcPts val="3890"/>
              </a:lnSpc>
              <a:tabLst>
                <a:tab pos="469265" algn="l"/>
              </a:tabLst>
            </a:pPr>
            <a:endParaRPr sz="3600" dirty="0">
              <a:latin typeface="Times New Roman"/>
              <a:cs typeface="Times New Roman"/>
            </a:endParaRPr>
          </a:p>
          <a:p>
            <a:pPr marR="7620" indent="227965">
              <a:lnSpc>
                <a:spcPts val="3890"/>
              </a:lnSpc>
              <a:buFont typeface="Arial MT"/>
              <a:buChar char="•"/>
              <a:tabLst>
                <a:tab pos="469265" algn="l"/>
                <a:tab pos="1774189" algn="l"/>
                <a:tab pos="3074670" algn="l"/>
                <a:tab pos="3757295" algn="l"/>
                <a:tab pos="5516245" algn="l"/>
                <a:tab pos="9551035" algn="l"/>
              </a:tabLst>
            </a:pPr>
            <a:r>
              <a:rPr sz="3600" dirty="0">
                <a:latin typeface="Times New Roman"/>
                <a:cs typeface="Times New Roman"/>
              </a:rPr>
              <a:t>Если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вам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интересно,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можете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ознакомиться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ними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на </a:t>
            </a:r>
            <a:r>
              <a:rPr sz="3600" spc="-10" dirty="0">
                <a:latin typeface="Times New Roman"/>
                <a:cs typeface="Times New Roman"/>
              </a:rPr>
              <a:t>нашем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10" dirty="0">
                <a:latin typeface="Times New Roman"/>
                <a:cs typeface="Times New Roman"/>
              </a:rPr>
              <a:t>сайте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25" dirty="0">
                <a:latin typeface="Times New Roman"/>
                <a:cs typeface="Times New Roman"/>
              </a:rPr>
              <a:t>во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10" dirty="0">
                <a:latin typeface="Times New Roman"/>
                <a:cs typeface="Times New Roman"/>
              </a:rPr>
              <a:t>вкладке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10" dirty="0">
                <a:latin typeface="Times New Roman"/>
                <a:cs typeface="Times New Roman"/>
              </a:rPr>
              <a:t>«Антибуллинговый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10" dirty="0">
                <a:latin typeface="Times New Roman"/>
                <a:cs typeface="Times New Roman"/>
              </a:rPr>
              <a:t>проект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ts val="3829"/>
              </a:lnSpc>
            </a:pPr>
            <a:r>
              <a:rPr sz="3600" dirty="0">
                <a:latin typeface="Times New Roman"/>
                <a:cs typeface="Times New Roman"/>
              </a:rPr>
              <a:t>«Новое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школьное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пространство»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73019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1017"/>
            <a:ext cx="9692005" cy="923201"/>
          </a:xfrm>
          <a:prstGeom prst="rect">
            <a:avLst/>
          </a:prstGeom>
        </p:spPr>
        <p:txBody>
          <a:bodyPr vert="horz" wrap="square" lIns="0" tIns="126873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545"/>
              </a:spcBef>
            </a:pPr>
            <a:r>
              <a:rPr sz="2900" spc="-105" dirty="0"/>
              <a:t>СТАТЬЯ</a:t>
            </a:r>
            <a:r>
              <a:rPr sz="2900" spc="-60" dirty="0"/>
              <a:t> </a:t>
            </a:r>
            <a:r>
              <a:rPr sz="2900" dirty="0"/>
              <a:t>6.</a:t>
            </a:r>
            <a:r>
              <a:rPr sz="2900" spc="-75" dirty="0"/>
              <a:t> </a:t>
            </a:r>
            <a:r>
              <a:rPr sz="2900" dirty="0"/>
              <a:t>ОБЯЗАННОСТИ</a:t>
            </a:r>
            <a:r>
              <a:rPr sz="2900" spc="-100" dirty="0"/>
              <a:t> </a:t>
            </a:r>
            <a:r>
              <a:rPr sz="2900" spc="-20" dirty="0"/>
              <a:t>РОДИТЕЛЕЙ</a:t>
            </a:r>
            <a:r>
              <a:rPr sz="2900" spc="-75" dirty="0"/>
              <a:t> </a:t>
            </a:r>
            <a:r>
              <a:rPr lang="ru-RU" sz="2900" spc="-75" dirty="0" smtClean="0"/>
              <a:t/>
            </a:r>
            <a:br>
              <a:rPr lang="ru-RU" sz="2900" spc="-75" dirty="0" smtClean="0"/>
            </a:br>
            <a:r>
              <a:rPr sz="2900" spc="-10" dirty="0" smtClean="0"/>
              <a:t>(</a:t>
            </a:r>
            <a:r>
              <a:rPr sz="2900" spc="-10" dirty="0"/>
              <a:t>ЗАКОННЫХ ПРЕДСТАВИТЕЛЕЙ)</a:t>
            </a:r>
            <a:r>
              <a:rPr sz="2900" spc="-140" dirty="0"/>
              <a:t> </a:t>
            </a:r>
            <a:r>
              <a:rPr sz="2900" spc="-10" dirty="0"/>
              <a:t>ОБУЧАЮЩИХСЯ.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424127"/>
            <a:ext cx="11351260" cy="127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indent="-332740">
              <a:lnSpc>
                <a:spcPts val="2850"/>
              </a:lnSpc>
              <a:spcBef>
                <a:spcPts val="100"/>
              </a:spcBef>
              <a:buAutoNum type="arabicPeriod"/>
              <a:tabLst>
                <a:tab pos="345440" algn="l"/>
              </a:tabLst>
            </a:pP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территории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МБОУ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13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b="1" i="1" dirty="0" err="1">
                <a:latin typeface="Times New Roman"/>
                <a:cs typeface="Times New Roman"/>
              </a:rPr>
              <a:t>родителям</a:t>
            </a:r>
            <a:r>
              <a:rPr sz="2400" b="1" i="1" spc="120" dirty="0">
                <a:latin typeface="Times New Roman"/>
                <a:cs typeface="Times New Roman"/>
              </a:rPr>
              <a:t> </a:t>
            </a:r>
            <a:endParaRPr lang="ru-RU" sz="2400" b="1" i="1" spc="120" dirty="0" smtClean="0">
              <a:latin typeface="Times New Roman"/>
              <a:cs typeface="Times New Roman"/>
            </a:endParaRPr>
          </a:p>
          <a:p>
            <a:pPr marL="12700">
              <a:lnSpc>
                <a:spcPts val="2850"/>
              </a:lnSpc>
              <a:spcBef>
                <a:spcPts val="100"/>
              </a:spcBef>
              <a:tabLst>
                <a:tab pos="345440" algn="l"/>
              </a:tabLst>
            </a:pPr>
            <a:r>
              <a:rPr sz="2400" b="1" i="1" dirty="0" smtClean="0">
                <a:latin typeface="Times New Roman"/>
                <a:cs typeface="Times New Roman"/>
              </a:rPr>
              <a:t>(</a:t>
            </a:r>
            <a:r>
              <a:rPr sz="2400" b="1" i="1" dirty="0" err="1">
                <a:latin typeface="Times New Roman"/>
                <a:cs typeface="Times New Roman"/>
              </a:rPr>
              <a:t>законным</a:t>
            </a:r>
            <a:r>
              <a:rPr sz="2400" b="1" i="1" spc="130" dirty="0">
                <a:latin typeface="Times New Roman"/>
                <a:cs typeface="Times New Roman"/>
              </a:rPr>
              <a:t> </a:t>
            </a:r>
            <a:r>
              <a:rPr sz="2400" b="1" i="1" spc="-10" dirty="0" err="1" smtClean="0">
                <a:latin typeface="Times New Roman"/>
                <a:cs typeface="Times New Roman"/>
              </a:rPr>
              <a:t>представителям</a:t>
            </a:r>
            <a:r>
              <a:rPr sz="2400" b="1" i="1" spc="-10" dirty="0" smtClean="0">
                <a:latin typeface="Times New Roman"/>
                <a:cs typeface="Times New Roman"/>
              </a:rPr>
              <a:t>)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latin typeface="Times New Roman"/>
                <a:cs typeface="Times New Roman"/>
              </a:rPr>
              <a:t>обучающегося</a:t>
            </a:r>
            <a:r>
              <a:rPr sz="2400" b="1" i="1" spc="-85" dirty="0" smtClean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запрещается</a:t>
            </a:r>
            <a:r>
              <a:rPr sz="2400" spc="-10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1055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общаться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обучающимися,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родителями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(законными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представителями)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которых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2648153"/>
            <a:ext cx="10547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4220" algn="l"/>
                <a:tab pos="1296035" algn="l"/>
                <a:tab pos="2832100" algn="l"/>
                <a:tab pos="3496945" algn="l"/>
                <a:tab pos="5365750" algn="l"/>
                <a:tab pos="6886575" algn="l"/>
                <a:tab pos="7621270" algn="l"/>
                <a:tab pos="9208135" algn="l"/>
              </a:tabLst>
            </a:pPr>
            <a:r>
              <a:rPr sz="2400" spc="-25" dirty="0">
                <a:latin typeface="Times New Roman"/>
                <a:cs typeface="Times New Roman"/>
              </a:rPr>
              <a:t>они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не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являются,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без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присутствия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педагогов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или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родителей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 smtClean="0">
                <a:latin typeface="Times New Roman"/>
                <a:cs typeface="Times New Roman"/>
              </a:rPr>
              <a:t>(</a:t>
            </a:r>
            <a:r>
              <a:rPr sz="2400" spc="-10" dirty="0">
                <a:latin typeface="Times New Roman"/>
                <a:cs typeface="Times New Roman"/>
              </a:rPr>
              <a:t>законных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874391"/>
            <a:ext cx="11351260" cy="33394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155"/>
              </a:spcBef>
            </a:pPr>
            <a:r>
              <a:rPr sz="2400" spc="-10" dirty="0">
                <a:latin typeface="Times New Roman"/>
                <a:cs typeface="Times New Roman"/>
              </a:rPr>
              <a:t>представителей)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таких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обучающихся;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9000"/>
              </a:lnSpc>
              <a:spcBef>
                <a:spcPts val="108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допускать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оскорбительные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высказывания,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равно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совершать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иные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действия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отношении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участников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учебного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процесса,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подпадающие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под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понятие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школьной </a:t>
            </a:r>
            <a:r>
              <a:rPr sz="2400" dirty="0">
                <a:latin typeface="Times New Roman"/>
                <a:cs typeface="Times New Roman"/>
              </a:rPr>
              <a:t>травли,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изложенное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настоящей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Хартии.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latin typeface="Times New Roman"/>
                <a:cs typeface="Times New Roman"/>
              </a:rPr>
              <a:t>2.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Родители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(законные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представители)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обучающихся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имеют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право</a:t>
            </a:r>
            <a:r>
              <a:rPr sz="2400" b="1" i="1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обращаться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сотрудникам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администрацией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МБОУ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latin typeface="Times New Roman"/>
                <a:cs typeface="Times New Roman"/>
              </a:rPr>
              <a:t>Лицей</a:t>
            </a:r>
            <a:r>
              <a:rPr sz="2400" spc="37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№1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поводу,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ставших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им </a:t>
            </a:r>
            <a:r>
              <a:rPr sz="2400" dirty="0">
                <a:latin typeface="Times New Roman"/>
                <a:cs typeface="Times New Roman"/>
              </a:rPr>
              <a:t>известными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фактов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школьной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травли,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требовать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принятия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соответствующих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мер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участвовать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рассмотрении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обращений.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99594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1017"/>
            <a:ext cx="9692005" cy="1714264"/>
          </a:xfrm>
          <a:prstGeom prst="rect">
            <a:avLst/>
          </a:prstGeom>
        </p:spPr>
        <p:txBody>
          <a:bodyPr vert="horz" wrap="square" lIns="0" tIns="356565" rIns="0" bIns="0" rtlCol="0">
            <a:spAutoFit/>
          </a:bodyPr>
          <a:lstStyle/>
          <a:p>
            <a:pPr marL="2792095">
              <a:lnSpc>
                <a:spcPct val="100000"/>
              </a:lnSpc>
              <a:spcBef>
                <a:spcPts val="105"/>
              </a:spcBef>
            </a:pPr>
            <a:r>
              <a:rPr lang="ru-RU" sz="4400" dirty="0" smtClean="0"/>
              <a:t>Лицейский</a:t>
            </a:r>
            <a:r>
              <a:rPr sz="4400" spc="-130" dirty="0" smtClean="0"/>
              <a:t> </a:t>
            </a:r>
            <a:r>
              <a:rPr sz="4400" dirty="0" err="1"/>
              <a:t>ориентир</a:t>
            </a:r>
            <a:r>
              <a:rPr sz="4400" spc="-80" dirty="0"/>
              <a:t> </a:t>
            </a:r>
            <a:r>
              <a:rPr sz="4400" spc="-50" dirty="0" smtClean="0"/>
              <a:t>–</a:t>
            </a:r>
            <a:r>
              <a:rPr lang="ru-RU" sz="4400" spc="-50" dirty="0" smtClean="0"/>
              <a:t/>
            </a:r>
            <a:br>
              <a:rPr lang="ru-RU" sz="4400" spc="-50" dirty="0" smtClean="0"/>
            </a:b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799285"/>
            <a:ext cx="11200129" cy="358303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9235" algn="just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это</a:t>
            </a:r>
            <a:r>
              <a:rPr sz="3000" spc="3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инструмент</a:t>
            </a:r>
            <a:r>
              <a:rPr sz="3000" spc="3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визуализации</a:t>
            </a:r>
            <a:r>
              <a:rPr sz="3000" spc="4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возможностей</a:t>
            </a:r>
            <a:r>
              <a:rPr sz="3000" spc="3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30" dirty="0">
                <a:latin typeface="Times New Roman"/>
                <a:cs typeface="Times New Roman"/>
              </a:rPr>
              <a:t>  </a:t>
            </a:r>
            <a:endParaRPr lang="ru-RU" sz="3000" spc="30" dirty="0" smtClean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90000"/>
              </a:lnSpc>
              <a:spcBef>
                <a:spcPts val="459"/>
              </a:spcBef>
              <a:tabLst>
                <a:tab pos="241300" algn="l"/>
              </a:tabLst>
            </a:pPr>
            <a:r>
              <a:rPr sz="3000" dirty="0" err="1" smtClean="0">
                <a:latin typeface="Times New Roman"/>
                <a:cs typeface="Times New Roman"/>
              </a:rPr>
              <a:t>ресурсов</a:t>
            </a:r>
            <a:r>
              <a:rPr sz="3000" spc="35" dirty="0" smtClean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для </a:t>
            </a:r>
            <a:r>
              <a:rPr sz="3000" dirty="0" err="1">
                <a:latin typeface="Times New Roman"/>
                <a:cs typeface="Times New Roman"/>
              </a:rPr>
              <a:t>любого</a:t>
            </a:r>
            <a:r>
              <a:rPr sz="3000" spc="550" dirty="0">
                <a:latin typeface="Times New Roman"/>
                <a:cs typeface="Times New Roman"/>
              </a:rPr>
              <a:t>  </a:t>
            </a:r>
            <a:r>
              <a:rPr sz="3000" dirty="0" err="1" smtClean="0">
                <a:latin typeface="Times New Roman"/>
                <a:cs typeface="Times New Roman"/>
              </a:rPr>
              <a:t>обучающегося</a:t>
            </a:r>
            <a:r>
              <a:rPr lang="ru-RU" sz="3000" spc="560" dirty="0">
                <a:latin typeface="Times New Roman"/>
                <a:cs typeface="Times New Roman"/>
              </a:rPr>
              <a:t> </a:t>
            </a:r>
            <a:r>
              <a:rPr lang="ru-RU" sz="3000" spc="560" dirty="0" smtClean="0">
                <a:latin typeface="Times New Roman"/>
                <a:cs typeface="Times New Roman"/>
              </a:rPr>
              <a:t>МБОУ «Лицей № 1»             </a:t>
            </a:r>
            <a:r>
              <a:rPr sz="3000" dirty="0" err="1" smtClean="0">
                <a:latin typeface="Times New Roman"/>
                <a:cs typeface="Times New Roman"/>
              </a:rPr>
              <a:t>на</a:t>
            </a:r>
            <a:r>
              <a:rPr sz="3000" spc="560" dirty="0" smtClean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получение</a:t>
            </a:r>
            <a:r>
              <a:rPr sz="3000" spc="560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как </a:t>
            </a:r>
            <a:r>
              <a:rPr sz="3000" dirty="0">
                <a:latin typeface="Times New Roman"/>
                <a:cs typeface="Times New Roman"/>
              </a:rPr>
              <a:t>индивидуальной,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так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групповой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поддержки,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включая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команду </a:t>
            </a:r>
            <a:r>
              <a:rPr sz="3000" dirty="0">
                <a:latin typeface="Times New Roman"/>
                <a:cs typeface="Times New Roman"/>
              </a:rPr>
              <a:t>работников</a:t>
            </a:r>
            <a:r>
              <a:rPr sz="3000" spc="4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школы,</a:t>
            </a:r>
            <a:r>
              <a:rPr sz="3000" spc="4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мест</a:t>
            </a:r>
            <a:r>
              <a:rPr sz="3000" spc="4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4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сервисов,</a:t>
            </a:r>
            <a:r>
              <a:rPr sz="3000" spc="4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</a:t>
            </a:r>
            <a:r>
              <a:rPr sz="3000" spc="4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которым</a:t>
            </a:r>
            <a:r>
              <a:rPr sz="3000" spc="4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вы</a:t>
            </a:r>
            <a:r>
              <a:rPr sz="3000" spc="4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можете</a:t>
            </a:r>
            <a:r>
              <a:rPr sz="3000" spc="43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в </a:t>
            </a:r>
            <a:r>
              <a:rPr sz="3000" dirty="0">
                <a:latin typeface="Times New Roman"/>
                <a:cs typeface="Times New Roman"/>
              </a:rPr>
              <a:t>случае</a:t>
            </a:r>
            <a:r>
              <a:rPr sz="3000" spc="59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необходимости</a:t>
            </a:r>
            <a:r>
              <a:rPr sz="3000" spc="58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обратиться</a:t>
            </a:r>
            <a:r>
              <a:rPr sz="3000" spc="58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за</a:t>
            </a:r>
            <a:r>
              <a:rPr sz="3000" spc="58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помощью</a:t>
            </a:r>
            <a:r>
              <a:rPr sz="3000" spc="58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585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(или) </a:t>
            </a:r>
            <a:r>
              <a:rPr sz="3000" dirty="0">
                <a:latin typeface="Times New Roman"/>
                <a:cs typeface="Times New Roman"/>
              </a:rPr>
              <a:t>сформировать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представление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такой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системе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для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дальнейшего использования.</a:t>
            </a:r>
            <a:endParaRPr sz="30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b="1" i="1" dirty="0" err="1" smtClean="0">
                <a:latin typeface="Times New Roman"/>
                <a:cs typeface="Times New Roman"/>
              </a:rPr>
              <a:t>Стенд</a:t>
            </a:r>
            <a:r>
              <a:rPr sz="3000" b="1" i="1" spc="-70" dirty="0" smtClean="0">
                <a:latin typeface="Times New Roman"/>
                <a:cs typeface="Times New Roman"/>
              </a:rPr>
              <a:t> </a:t>
            </a:r>
            <a:r>
              <a:rPr sz="3000" b="1" i="1" spc="-20" dirty="0" err="1" smtClean="0">
                <a:latin typeface="Times New Roman"/>
                <a:cs typeface="Times New Roman"/>
              </a:rPr>
              <a:t>расположен</a:t>
            </a:r>
            <a:r>
              <a:rPr sz="3000" b="1" i="1" spc="-55" dirty="0" smtClean="0">
                <a:latin typeface="Times New Roman"/>
                <a:cs typeface="Times New Roman"/>
              </a:rPr>
              <a:t> </a:t>
            </a:r>
            <a:r>
              <a:rPr lang="ru-RU" sz="3000" b="1" i="1" dirty="0" smtClean="0">
                <a:latin typeface="Times New Roman"/>
                <a:cs typeface="Times New Roman"/>
              </a:rPr>
              <a:t>на 2 этаже.</a:t>
            </a:r>
            <a:endParaRPr sz="3000" b="1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40537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254" rIns="0" bIns="0" rtlCol="0">
            <a:spAutoFit/>
          </a:bodyPr>
          <a:lstStyle/>
          <a:p>
            <a:pPr marL="37503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ПОМНИТЕ!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77264" y="1624025"/>
            <a:ext cx="10037470" cy="5109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5"/>
              </a:spcBef>
            </a:pPr>
            <a:r>
              <a:rPr dirty="0"/>
              <a:t>В</a:t>
            </a:r>
            <a:r>
              <a:rPr spc="-145" dirty="0"/>
              <a:t> </a:t>
            </a:r>
            <a:r>
              <a:rPr lang="ru-RU" spc="-20" dirty="0" smtClean="0"/>
              <a:t>лицее</a:t>
            </a:r>
            <a:r>
              <a:rPr spc="-160" dirty="0" smtClean="0"/>
              <a:t> </a:t>
            </a:r>
            <a:r>
              <a:rPr spc="-10" dirty="0"/>
              <a:t>всегда</a:t>
            </a:r>
            <a:r>
              <a:rPr spc="-145" dirty="0"/>
              <a:t> </a:t>
            </a:r>
            <a:r>
              <a:rPr dirty="0"/>
              <a:t>найдутся</a:t>
            </a:r>
            <a:r>
              <a:rPr spc="-155" dirty="0"/>
              <a:t> </a:t>
            </a:r>
            <a:r>
              <a:rPr spc="-10" dirty="0"/>
              <a:t>люди,</a:t>
            </a:r>
          </a:p>
          <a:p>
            <a:pPr marL="61594" marR="53975" algn="ctr">
              <a:lnSpc>
                <a:spcPct val="70000"/>
              </a:lnSpc>
              <a:spcBef>
                <a:spcPts val="900"/>
              </a:spcBef>
            </a:pPr>
            <a:r>
              <a:rPr spc="-40" dirty="0"/>
              <a:t>которые</a:t>
            </a:r>
            <a:r>
              <a:rPr spc="-175" dirty="0"/>
              <a:t> </a:t>
            </a:r>
            <a:r>
              <a:rPr dirty="0"/>
              <a:t>вам</a:t>
            </a:r>
            <a:r>
              <a:rPr spc="-135" dirty="0"/>
              <a:t> </a:t>
            </a:r>
            <a:r>
              <a:rPr spc="-35" dirty="0"/>
              <a:t>помогут,</a:t>
            </a:r>
            <a:r>
              <a:rPr spc="-165" dirty="0"/>
              <a:t> </a:t>
            </a:r>
            <a:r>
              <a:rPr dirty="0" err="1" smtClean="0"/>
              <a:t>что</a:t>
            </a:r>
            <a:r>
              <a:rPr lang="ru-RU" dirty="0" smtClean="0"/>
              <a:t> </a:t>
            </a:r>
            <a:r>
              <a:rPr dirty="0" err="1" smtClean="0"/>
              <a:t>бы</a:t>
            </a:r>
            <a:r>
              <a:rPr spc="-135" dirty="0" smtClean="0"/>
              <a:t> </a:t>
            </a:r>
            <a:r>
              <a:rPr dirty="0"/>
              <a:t>у</a:t>
            </a:r>
            <a:r>
              <a:rPr spc="-130" dirty="0"/>
              <a:t> </a:t>
            </a:r>
            <a:r>
              <a:rPr dirty="0" err="1"/>
              <a:t>вас</a:t>
            </a:r>
            <a:r>
              <a:rPr spc="-135" dirty="0"/>
              <a:t> </a:t>
            </a:r>
            <a:r>
              <a:rPr spc="-25" dirty="0" smtClean="0"/>
              <a:t>н</a:t>
            </a:r>
            <a:r>
              <a:rPr lang="ru-RU" spc="-25" dirty="0" smtClean="0"/>
              <a:t>и</a:t>
            </a:r>
            <a:r>
              <a:rPr spc="-25" dirty="0" smtClean="0"/>
              <a:t> </a:t>
            </a:r>
            <a:r>
              <a:rPr spc="-10" dirty="0"/>
              <a:t>случилось.</a:t>
            </a:r>
          </a:p>
          <a:p>
            <a:pPr algn="ctr">
              <a:lnSpc>
                <a:spcPts val="4795"/>
              </a:lnSpc>
            </a:pP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бойтесь!</a:t>
            </a:r>
            <a:r>
              <a:rPr spc="-30" dirty="0"/>
              <a:t> </a:t>
            </a:r>
            <a:r>
              <a:rPr spc="-10" dirty="0" err="1"/>
              <a:t>Обращайтесь</a:t>
            </a:r>
            <a:r>
              <a:rPr spc="-10" dirty="0" smtClean="0"/>
              <a:t>!</a:t>
            </a:r>
            <a:endParaRPr lang="ru-RU" spc="-10" dirty="0" smtClean="0"/>
          </a:p>
          <a:p>
            <a:pPr algn="ctr">
              <a:lnSpc>
                <a:spcPts val="4795"/>
              </a:lnSpc>
            </a:pPr>
            <a:endParaRPr spc="-10" dirty="0"/>
          </a:p>
          <a:p>
            <a:pPr algn="ctr">
              <a:lnSpc>
                <a:spcPts val="4700"/>
              </a:lnSpc>
            </a:pPr>
            <a:r>
              <a:rPr b="1" dirty="0" smtClean="0">
                <a:latin typeface="Times New Roman"/>
                <a:cs typeface="Times New Roman"/>
              </a:rPr>
              <a:t>САМЫЙ</a:t>
            </a:r>
            <a:r>
              <a:rPr b="1" spc="-145" dirty="0" smtClean="0">
                <a:latin typeface="Times New Roman"/>
                <a:cs typeface="Times New Roman"/>
              </a:rPr>
              <a:t> </a:t>
            </a:r>
            <a:r>
              <a:rPr b="1" spc="-655" dirty="0">
                <a:latin typeface="Times New Roman"/>
                <a:cs typeface="Times New Roman"/>
              </a:rPr>
              <a:t>Г</a:t>
            </a:r>
            <a:r>
              <a:rPr b="1" spc="100" dirty="0">
                <a:latin typeface="Times New Roman"/>
                <a:cs typeface="Times New Roman"/>
              </a:rPr>
              <a:t>ЛАВН</a:t>
            </a:r>
            <a:r>
              <a:rPr b="1" spc="80" dirty="0">
                <a:latin typeface="Times New Roman"/>
                <a:cs typeface="Times New Roman"/>
              </a:rPr>
              <a:t>Ы</a:t>
            </a:r>
            <a:r>
              <a:rPr b="1" spc="100" dirty="0">
                <a:latin typeface="Times New Roman"/>
                <a:cs typeface="Times New Roman"/>
              </a:rPr>
              <a:t>Й</a:t>
            </a:r>
          </a:p>
          <a:p>
            <a:pPr marL="10795" marR="5080" indent="-1270" algn="ctr">
              <a:lnSpc>
                <a:spcPct val="70000"/>
              </a:lnSpc>
              <a:spcBef>
                <a:spcPts val="905"/>
              </a:spcBef>
            </a:pPr>
            <a:r>
              <a:rPr b="1" dirty="0">
                <a:latin typeface="Times New Roman"/>
                <a:cs typeface="Times New Roman"/>
              </a:rPr>
              <a:t>ПОМОЩНИК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ДЛЯ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45" dirty="0" smtClean="0">
                <a:latin typeface="Times New Roman"/>
                <a:cs typeface="Times New Roman"/>
              </a:rPr>
              <a:t>ВАС</a:t>
            </a:r>
            <a:r>
              <a:rPr lang="ru-RU" b="1" spc="-145" dirty="0" smtClean="0">
                <a:latin typeface="Times New Roman"/>
                <a:cs typeface="Times New Roman"/>
              </a:rPr>
              <a:t> – </a:t>
            </a:r>
          </a:p>
          <a:p>
            <a:pPr marL="10795" marR="5080" indent="-1270" algn="ctr">
              <a:lnSpc>
                <a:spcPct val="70000"/>
              </a:lnSpc>
              <a:spcBef>
                <a:spcPts val="905"/>
              </a:spcBef>
            </a:pPr>
            <a:r>
              <a:rPr sz="6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ВАШ</a:t>
            </a:r>
            <a:r>
              <a:rPr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6000" b="1" dirty="0" smtClean="0">
                <a:solidFill>
                  <a:srgbClr val="FF0000"/>
                </a:solidFill>
              </a:rPr>
              <a:t>К</a:t>
            </a:r>
            <a:r>
              <a:rPr lang="ru-RU" sz="6000" b="1" dirty="0" smtClean="0">
                <a:solidFill>
                  <a:srgbClr val="FF0000"/>
                </a:solidFill>
              </a:rPr>
              <a:t>УРАТОР</a:t>
            </a:r>
            <a:r>
              <a:rPr sz="6000" b="1" spc="-40" dirty="0" smtClean="0"/>
              <a:t>!!!</a:t>
            </a:r>
            <a:endParaRPr sz="6000" b="1" spc="-4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917" y="271017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820" y="461009"/>
            <a:ext cx="64613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400" b="0" spc="-40" dirty="0" smtClean="0">
                <a:latin typeface="Calibri Light"/>
                <a:cs typeface="Calibri Light"/>
              </a:rPr>
              <a:t>Лицейский     </a:t>
            </a:r>
            <a:r>
              <a:rPr sz="4400" b="0" spc="-20" dirty="0" err="1" smtClean="0">
                <a:latin typeface="Calibri Light"/>
                <a:cs typeface="Calibri Light"/>
              </a:rPr>
              <a:t>ориентир</a:t>
            </a:r>
            <a:endParaRPr sz="44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26168" y="5402579"/>
            <a:ext cx="2125980" cy="1123315"/>
            <a:chOff x="9726168" y="5402579"/>
            <a:chExt cx="2125980" cy="1123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5312" y="5411723"/>
              <a:ext cx="2107692" cy="1104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0740" y="5407151"/>
              <a:ext cx="2117090" cy="1114425"/>
            </a:xfrm>
            <a:custGeom>
              <a:avLst/>
              <a:gdLst/>
              <a:ahLst/>
              <a:cxnLst/>
              <a:rect l="l" t="t" r="r" b="b"/>
              <a:pathLst>
                <a:path w="2117090" h="1114425">
                  <a:moveTo>
                    <a:pt x="0" y="1114044"/>
                  </a:moveTo>
                  <a:lnTo>
                    <a:pt x="2116836" y="1114044"/>
                  </a:lnTo>
                  <a:lnTo>
                    <a:pt x="2116836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3295" y="1368552"/>
            <a:ext cx="2251075" cy="1045844"/>
          </a:xfrm>
          <a:prstGeom prst="rect">
            <a:avLst/>
          </a:prstGeom>
          <a:ln w="12191">
            <a:solidFill>
              <a:srgbClr val="8496A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32740" marR="326390" algn="ctr">
              <a:lnSpc>
                <a:spcPct val="100000"/>
              </a:lnSpc>
              <a:spcBef>
                <a:spcPts val="309"/>
              </a:spcBef>
            </a:pP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Информационный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ресурс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«Помощь рядом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»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1964" y="1120139"/>
            <a:ext cx="1676400" cy="14752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2355" y="3953255"/>
            <a:ext cx="2196465" cy="861060"/>
          </a:xfrm>
          <a:prstGeom prst="rect">
            <a:avLst/>
          </a:prstGeom>
          <a:ln w="12191">
            <a:solidFill>
              <a:srgbClr val="4471C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Проект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Травлинет.рф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1531" y="4017634"/>
            <a:ext cx="1399938" cy="118493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06551" y="5140452"/>
            <a:ext cx="2047239" cy="1270000"/>
            <a:chOff x="606551" y="5140452"/>
            <a:chExt cx="2047239" cy="12700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5" y="5149596"/>
              <a:ext cx="2028444" cy="12512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1123" y="5145024"/>
              <a:ext cx="2037714" cy="1260475"/>
            </a:xfrm>
            <a:custGeom>
              <a:avLst/>
              <a:gdLst/>
              <a:ahLst/>
              <a:cxnLst/>
              <a:rect l="l" t="t" r="r" b="b"/>
              <a:pathLst>
                <a:path w="2037714" h="1260475">
                  <a:moveTo>
                    <a:pt x="0" y="1260348"/>
                  </a:moveTo>
                  <a:lnTo>
                    <a:pt x="2037588" y="1260348"/>
                  </a:lnTo>
                  <a:lnTo>
                    <a:pt x="2037588" y="0"/>
                  </a:lnTo>
                  <a:lnTo>
                    <a:pt x="0" y="0"/>
                  </a:lnTo>
                  <a:lnTo>
                    <a:pt x="0" y="1260348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99403" y="1688592"/>
            <a:ext cx="2016760" cy="368935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Каждый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важен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5397" y="1354836"/>
            <a:ext cx="1472801" cy="11049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49696" y="4379976"/>
            <a:ext cx="2097405" cy="368935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309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Я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родитель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2490" y="3989323"/>
            <a:ext cx="1558636" cy="1168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802" y="203497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1017"/>
            <a:ext cx="9692005" cy="1032539"/>
          </a:xfrm>
          <a:prstGeom prst="rect">
            <a:avLst/>
          </a:prstGeom>
        </p:spPr>
        <p:txBody>
          <a:bodyPr vert="horz" wrap="square" lIns="0" tIns="351993" rIns="0" bIns="0" rtlCol="0">
            <a:spAutoFit/>
          </a:bodyPr>
          <a:lstStyle/>
          <a:p>
            <a:pPr marL="3313429">
              <a:lnSpc>
                <a:spcPct val="100000"/>
              </a:lnSpc>
              <a:spcBef>
                <a:spcPts val="105"/>
              </a:spcBef>
            </a:pPr>
            <a:r>
              <a:rPr lang="ru-RU" sz="4400" b="0" spc="-40" dirty="0" smtClean="0">
                <a:latin typeface="Calibri Light"/>
                <a:cs typeface="Calibri Light"/>
              </a:rPr>
              <a:t>Лицейский</a:t>
            </a:r>
            <a:r>
              <a:rPr sz="4400" b="0" spc="-185" dirty="0" smtClean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ориентир</a:t>
            </a:r>
            <a:endParaRPr sz="4400" dirty="0">
              <a:latin typeface="Calibri Light"/>
              <a:cs typeface="Calibri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14" y="271017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" y="265937"/>
            <a:ext cx="9639299" cy="123238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46379" algn="ctr">
              <a:lnSpc>
                <a:spcPts val="1730"/>
              </a:lnSpc>
              <a:spcBef>
                <a:spcPts val="310"/>
              </a:spcBef>
            </a:pP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ПЛАН</a:t>
            </a:r>
            <a:r>
              <a:rPr sz="2000" b="1" spc="-2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МЕРОПРИЯТИЙ</a:t>
            </a:r>
            <a:r>
              <a:rPr sz="2000" b="1" spc="1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endParaRPr lang="ru-RU" sz="2000" b="1" spc="10" dirty="0" smtClean="0">
              <a:solidFill>
                <a:srgbClr val="6F2F9F"/>
              </a:solidFill>
              <a:latin typeface="Segoe Print" panose="02000600000000000000" pitchFamily="2" charset="0"/>
              <a:cs typeface="Times New Roman"/>
            </a:endParaRPr>
          </a:p>
          <a:p>
            <a:pPr marL="12700" marR="5080" indent="246379" algn="ctr">
              <a:lnSpc>
                <a:spcPts val="1730"/>
              </a:lnSpc>
              <a:spcBef>
                <a:spcPts val="310"/>
              </a:spcBef>
            </a:pPr>
            <a:r>
              <a:rPr sz="2000" b="1" dirty="0" err="1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по</a:t>
            </a:r>
            <a:r>
              <a:rPr sz="2000" b="1" spc="-40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реализации</a:t>
            </a:r>
            <a:r>
              <a:rPr sz="2000" b="1" spc="-3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проекта</a:t>
            </a:r>
            <a:r>
              <a:rPr sz="2000" b="1" spc="-3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по</a:t>
            </a:r>
            <a:r>
              <a:rPr sz="2000" b="1" spc="-4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10" dirty="0" err="1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профилактике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буллинга</a:t>
            </a:r>
            <a:r>
              <a:rPr lang="ru-RU" sz="2000" dirty="0">
                <a:latin typeface="Segoe Print" panose="02000600000000000000" pitchFamily="2" charset="0"/>
                <a:cs typeface="Times New Roman"/>
              </a:rPr>
              <a:t> </a:t>
            </a:r>
            <a:endParaRPr lang="ru-RU" sz="2000" dirty="0" smtClean="0">
              <a:latin typeface="Segoe Print" panose="02000600000000000000" pitchFamily="2" charset="0"/>
              <a:cs typeface="Times New Roman"/>
            </a:endParaRPr>
          </a:p>
          <a:p>
            <a:pPr marL="12700" marR="5080" indent="246379" algn="ctr">
              <a:lnSpc>
                <a:spcPts val="1730"/>
              </a:lnSpc>
              <a:spcBef>
                <a:spcPts val="310"/>
              </a:spcBef>
            </a:pPr>
            <a:r>
              <a:rPr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в</a:t>
            </a:r>
            <a:r>
              <a:rPr sz="2000" b="1" spc="-55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МБОУ</a:t>
            </a:r>
            <a:r>
              <a:rPr sz="2000" b="1" spc="-3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«</a:t>
            </a:r>
            <a:r>
              <a:rPr lang="ru-RU"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Лицей</a:t>
            </a:r>
            <a:r>
              <a:rPr sz="2000" b="1" spc="-40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№</a:t>
            </a:r>
            <a:r>
              <a:rPr sz="2000" b="1" spc="-5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1</a:t>
            </a:r>
            <a:r>
              <a:rPr sz="2000" b="1" spc="-55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5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»</a:t>
            </a:r>
            <a:endParaRPr sz="2000" dirty="0">
              <a:latin typeface="Segoe Print" panose="02000600000000000000" pitchFamily="2" charset="0"/>
              <a:cs typeface="Times New Roman"/>
            </a:endParaRPr>
          </a:p>
          <a:p>
            <a:pPr marL="52069" algn="ctr">
              <a:lnSpc>
                <a:spcPts val="1805"/>
              </a:lnSpc>
            </a:pP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на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2023</a:t>
            </a:r>
            <a:r>
              <a:rPr sz="2000" b="1" spc="-2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–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2025</a:t>
            </a:r>
            <a:r>
              <a:rPr sz="2000" b="1" spc="-3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20" dirty="0" err="1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годы</a:t>
            </a:r>
            <a:endParaRPr lang="ru-RU" sz="2000" b="1" spc="-20" dirty="0" smtClean="0">
              <a:solidFill>
                <a:srgbClr val="6F2F9F"/>
              </a:solidFill>
              <a:latin typeface="Segoe Print" panose="02000600000000000000" pitchFamily="2" charset="0"/>
              <a:cs typeface="Times New Roman"/>
            </a:endParaRPr>
          </a:p>
          <a:p>
            <a:pPr marL="52069" algn="ctr">
              <a:lnSpc>
                <a:spcPts val="1805"/>
              </a:lnSpc>
            </a:pPr>
            <a:endParaRPr sz="2000" dirty="0">
              <a:latin typeface="Segoe Print" panose="02000600000000000000" pitchFamily="2" charset="0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1804416" y="1589531"/>
            <a:ext cx="8257523" cy="5242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9440" y="1188719"/>
            <a:ext cx="11701476" cy="33919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45"/>
              </a:spcBef>
              <a:tabLst>
                <a:tab pos="1736089" algn="l"/>
              </a:tabLst>
            </a:pPr>
            <a:r>
              <a:rPr sz="2000" spc="-10" dirty="0">
                <a:latin typeface="Times New Roman"/>
                <a:cs typeface="Times New Roman"/>
              </a:rPr>
              <a:t>Актуализация</a:t>
            </a:r>
            <a:r>
              <a:rPr sz="2000" dirty="0">
                <a:latin typeface="Times New Roman"/>
                <a:cs typeface="Times New Roman"/>
              </a:rPr>
              <a:t>	в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МБОУ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»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«</a:t>
            </a:r>
            <a:r>
              <a:rPr sz="2000" spc="-25" dirty="0" err="1">
                <a:latin typeface="Times New Roman"/>
                <a:cs typeface="Times New Roman"/>
              </a:rPr>
              <a:t>Антибуллинговой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хартии</a:t>
            </a:r>
            <a:r>
              <a:rPr lang="ru-RU" sz="2000" dirty="0" smtClean="0">
                <a:latin typeface="Times New Roman"/>
                <a:cs typeface="Times New Roman"/>
              </a:rPr>
              <a:t>"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671" y="2046477"/>
            <a:ext cx="2974340" cy="3289935"/>
            <a:chOff x="42671" y="2046477"/>
            <a:chExt cx="2974340" cy="3289935"/>
          </a:xfrm>
        </p:grpSpPr>
        <p:sp>
          <p:nvSpPr>
            <p:cNvPr id="7" name="object 7"/>
            <p:cNvSpPr/>
            <p:nvPr/>
          </p:nvSpPr>
          <p:spPr>
            <a:xfrm>
              <a:off x="74675" y="2052827"/>
              <a:ext cx="2856230" cy="3213100"/>
            </a:xfrm>
            <a:custGeom>
              <a:avLst/>
              <a:gdLst/>
              <a:ahLst/>
              <a:cxnLst/>
              <a:rect l="l" t="t" r="r" b="b"/>
              <a:pathLst>
                <a:path w="2856230" h="3213100">
                  <a:moveTo>
                    <a:pt x="2638933" y="0"/>
                  </a:moveTo>
                  <a:lnTo>
                    <a:pt x="217055" y="0"/>
                  </a:lnTo>
                  <a:lnTo>
                    <a:pt x="167263" y="4293"/>
                  </a:lnTo>
                  <a:lnTo>
                    <a:pt x="121567" y="16527"/>
                  </a:lnTo>
                  <a:lnTo>
                    <a:pt x="81266" y="35729"/>
                  </a:lnTo>
                  <a:lnTo>
                    <a:pt x="47661" y="60930"/>
                  </a:lnTo>
                  <a:lnTo>
                    <a:pt x="22048" y="91158"/>
                  </a:lnTo>
                  <a:lnTo>
                    <a:pt x="0" y="162813"/>
                  </a:lnTo>
                  <a:lnTo>
                    <a:pt x="0" y="3049778"/>
                  </a:lnTo>
                  <a:lnTo>
                    <a:pt x="22148" y="3121433"/>
                  </a:lnTo>
                  <a:lnTo>
                    <a:pt x="47841" y="3151661"/>
                  </a:lnTo>
                  <a:lnTo>
                    <a:pt x="81506" y="3176862"/>
                  </a:lnTo>
                  <a:lnTo>
                    <a:pt x="121817" y="3196064"/>
                  </a:lnTo>
                  <a:lnTo>
                    <a:pt x="167443" y="3208298"/>
                  </a:lnTo>
                  <a:lnTo>
                    <a:pt x="217055" y="3212592"/>
                  </a:lnTo>
                  <a:lnTo>
                    <a:pt x="2638933" y="3212592"/>
                  </a:lnTo>
                  <a:lnTo>
                    <a:pt x="2688704" y="3208298"/>
                  </a:lnTo>
                  <a:lnTo>
                    <a:pt x="2734391" y="3196064"/>
                  </a:lnTo>
                  <a:lnTo>
                    <a:pt x="2774690" y="3176862"/>
                  </a:lnTo>
                  <a:lnTo>
                    <a:pt x="2808299" y="3151661"/>
                  </a:lnTo>
                  <a:lnTo>
                    <a:pt x="2833918" y="3121433"/>
                  </a:lnTo>
                  <a:lnTo>
                    <a:pt x="2855976" y="3049778"/>
                  </a:lnTo>
                  <a:lnTo>
                    <a:pt x="2855976" y="162813"/>
                  </a:lnTo>
                  <a:lnTo>
                    <a:pt x="2833918" y="91380"/>
                  </a:lnTo>
                  <a:lnTo>
                    <a:pt x="2808299" y="61143"/>
                  </a:lnTo>
                  <a:lnTo>
                    <a:pt x="2774690" y="35889"/>
                  </a:lnTo>
                  <a:lnTo>
                    <a:pt x="2734391" y="16615"/>
                  </a:lnTo>
                  <a:lnTo>
                    <a:pt x="2688704" y="4320"/>
                  </a:lnTo>
                  <a:lnTo>
                    <a:pt x="2638933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75" y="2052827"/>
              <a:ext cx="2856230" cy="3213100"/>
            </a:xfrm>
            <a:custGeom>
              <a:avLst/>
              <a:gdLst/>
              <a:ahLst/>
              <a:cxnLst/>
              <a:rect l="l" t="t" r="r" b="b"/>
              <a:pathLst>
                <a:path w="2856230" h="3213100">
                  <a:moveTo>
                    <a:pt x="0" y="3049778"/>
                  </a:moveTo>
                  <a:lnTo>
                    <a:pt x="0" y="162813"/>
                  </a:lnTo>
                  <a:lnTo>
                    <a:pt x="5728" y="125443"/>
                  </a:lnTo>
                  <a:lnTo>
                    <a:pt x="47661" y="60930"/>
                  </a:lnTo>
                  <a:lnTo>
                    <a:pt x="81266" y="35729"/>
                  </a:lnTo>
                  <a:lnTo>
                    <a:pt x="121567" y="16527"/>
                  </a:lnTo>
                  <a:lnTo>
                    <a:pt x="167263" y="4293"/>
                  </a:lnTo>
                  <a:lnTo>
                    <a:pt x="217055" y="0"/>
                  </a:lnTo>
                  <a:lnTo>
                    <a:pt x="2638933" y="0"/>
                  </a:lnTo>
                  <a:lnTo>
                    <a:pt x="2688704" y="4320"/>
                  </a:lnTo>
                  <a:lnTo>
                    <a:pt x="2734391" y="16615"/>
                  </a:lnTo>
                  <a:lnTo>
                    <a:pt x="2774690" y="35889"/>
                  </a:lnTo>
                  <a:lnTo>
                    <a:pt x="2808299" y="61143"/>
                  </a:lnTo>
                  <a:lnTo>
                    <a:pt x="2833918" y="91380"/>
                  </a:lnTo>
                  <a:lnTo>
                    <a:pt x="2855976" y="162813"/>
                  </a:lnTo>
                  <a:lnTo>
                    <a:pt x="2855976" y="3049778"/>
                  </a:lnTo>
                  <a:lnTo>
                    <a:pt x="2833918" y="3121433"/>
                  </a:lnTo>
                  <a:lnTo>
                    <a:pt x="2808299" y="3151661"/>
                  </a:lnTo>
                  <a:lnTo>
                    <a:pt x="2774690" y="3176862"/>
                  </a:lnTo>
                  <a:lnTo>
                    <a:pt x="2734391" y="3196064"/>
                  </a:lnTo>
                  <a:lnTo>
                    <a:pt x="2688704" y="3208298"/>
                  </a:lnTo>
                  <a:lnTo>
                    <a:pt x="2638933" y="3212592"/>
                  </a:lnTo>
                  <a:lnTo>
                    <a:pt x="217055" y="3212592"/>
                  </a:lnTo>
                  <a:lnTo>
                    <a:pt x="167443" y="3208298"/>
                  </a:lnTo>
                  <a:lnTo>
                    <a:pt x="121817" y="3196064"/>
                  </a:lnTo>
                  <a:lnTo>
                    <a:pt x="81506" y="3176862"/>
                  </a:lnTo>
                  <a:lnTo>
                    <a:pt x="47841" y="3151661"/>
                  </a:lnTo>
                  <a:lnTo>
                    <a:pt x="22148" y="3121433"/>
                  </a:lnTo>
                  <a:lnTo>
                    <a:pt x="0" y="304977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2273807"/>
              <a:ext cx="2074164" cy="24536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" y="4695444"/>
              <a:ext cx="2974086" cy="64084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9440" y="4777816"/>
            <a:ext cx="260858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Правила</a:t>
            </a:r>
            <a:r>
              <a:rPr sz="1100" b="1" spc="-25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 </a:t>
            </a:r>
            <a:r>
              <a:rPr sz="1100" b="1" spc="-10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общения</a:t>
            </a:r>
            <a:r>
              <a:rPr sz="1100" b="1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 –</a:t>
            </a:r>
            <a:r>
              <a:rPr sz="1100" b="1" spc="10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 </a:t>
            </a:r>
            <a:r>
              <a:rPr sz="1100" b="1" spc="-10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«Антибуллинговая</a:t>
            </a:r>
            <a:endParaRPr sz="1100" dirty="0">
              <a:latin typeface="Segoe Script" panose="030B0504020000000003" pitchFamily="66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006FC0"/>
                </a:solidFill>
                <a:latin typeface="Segoe Script" panose="030B0504020000000003" pitchFamily="66" charset="0"/>
                <a:cs typeface="Calibri"/>
              </a:rPr>
              <a:t>Хартия»</a:t>
            </a:r>
            <a:endParaRPr sz="1100" dirty="0">
              <a:latin typeface="Segoe Script" panose="030B0504020000000003" pitchFamily="66" charset="0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8979" y="2118360"/>
            <a:ext cx="7339965" cy="89511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548640" indent="-457200">
              <a:lnSpc>
                <a:spcPct val="100000"/>
              </a:lnSpc>
              <a:spcBef>
                <a:spcPts val="259"/>
              </a:spcBef>
              <a:buFont typeface="Wingdings"/>
              <a:buChar char=""/>
              <a:tabLst>
                <a:tab pos="548640" algn="l"/>
              </a:tabLst>
            </a:pPr>
            <a:r>
              <a:rPr sz="2800" b="1" i="1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Что</a:t>
            </a:r>
            <a:r>
              <a:rPr sz="2800" b="1" i="1" spc="-105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2800" b="1" i="1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это</a:t>
            </a:r>
            <a:r>
              <a:rPr sz="2800" b="1" i="1" spc="-114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2800" b="1" i="1" spc="-10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такое?</a:t>
            </a:r>
            <a:endParaRPr sz="2800" dirty="0">
              <a:latin typeface="Segoe Script" panose="030B0504020000000003" pitchFamily="66" charset="0"/>
              <a:cs typeface="Times New Roman"/>
            </a:endParaRPr>
          </a:p>
          <a:p>
            <a:pPr marL="548640" indent="-457200">
              <a:lnSpc>
                <a:spcPct val="100000"/>
              </a:lnSpc>
              <a:buFont typeface="Wingdings"/>
              <a:buChar char=""/>
              <a:tabLst>
                <a:tab pos="548640" algn="l"/>
              </a:tabLst>
            </a:pPr>
            <a:r>
              <a:rPr sz="2800" b="1" i="1" spc="-10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Зачем</a:t>
            </a:r>
            <a:r>
              <a:rPr sz="2800" b="1" i="1" spc="-120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2800" b="1" i="1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нужен</a:t>
            </a:r>
            <a:r>
              <a:rPr sz="2800" b="1" i="1" spc="-125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2800" b="1" i="1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этот</a:t>
            </a:r>
            <a:r>
              <a:rPr sz="2800" b="1" i="1" spc="-114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2800" b="1" i="1" spc="-10" dirty="0">
                <a:solidFill>
                  <a:srgbClr val="006FC0"/>
                </a:solidFill>
                <a:latin typeface="Segoe Script" panose="030B0504020000000003" pitchFamily="66" charset="0"/>
                <a:cs typeface="Times New Roman"/>
              </a:rPr>
              <a:t>документ?</a:t>
            </a:r>
            <a:endParaRPr sz="2800" dirty="0">
              <a:latin typeface="Segoe Script" panose="030B0504020000000003" pitchFamily="66" charset="0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3656" y="3343469"/>
            <a:ext cx="1386078" cy="12300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8999" y="4777817"/>
            <a:ext cx="1795908" cy="16778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08564" y="2078735"/>
            <a:ext cx="1505712" cy="140970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64691" y="2878835"/>
            <a:ext cx="536575" cy="341630"/>
            <a:chOff x="964691" y="2878835"/>
            <a:chExt cx="536575" cy="341630"/>
          </a:xfrm>
        </p:grpSpPr>
        <p:sp>
          <p:nvSpPr>
            <p:cNvPr id="20" name="object 20"/>
            <p:cNvSpPr/>
            <p:nvPr/>
          </p:nvSpPr>
          <p:spPr>
            <a:xfrm>
              <a:off x="1186141" y="3154679"/>
              <a:ext cx="95885" cy="8890"/>
            </a:xfrm>
            <a:custGeom>
              <a:avLst/>
              <a:gdLst/>
              <a:ahLst/>
              <a:cxnLst/>
              <a:rect l="l" t="t" r="r" b="b"/>
              <a:pathLst>
                <a:path w="95884" h="8889">
                  <a:moveTo>
                    <a:pt x="95415" y="6350"/>
                  </a:moveTo>
                  <a:lnTo>
                    <a:pt x="95072" y="6350"/>
                  </a:lnTo>
                  <a:lnTo>
                    <a:pt x="95072" y="5080"/>
                  </a:lnTo>
                  <a:lnTo>
                    <a:pt x="94653" y="5080"/>
                  </a:lnTo>
                  <a:lnTo>
                    <a:pt x="94653" y="0"/>
                  </a:lnTo>
                  <a:lnTo>
                    <a:pt x="317" y="0"/>
                  </a:lnTo>
                  <a:lnTo>
                    <a:pt x="317" y="5080"/>
                  </a:lnTo>
                  <a:lnTo>
                    <a:pt x="317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95415" y="8890"/>
                  </a:lnTo>
                  <a:lnTo>
                    <a:pt x="95415" y="63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8803" y="3031235"/>
              <a:ext cx="59435" cy="548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4691" y="3093719"/>
              <a:ext cx="197866" cy="1262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9971" y="3031235"/>
              <a:ext cx="60959" cy="563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423" y="2878835"/>
              <a:ext cx="244601" cy="1555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3654" y="3094608"/>
              <a:ext cx="197195" cy="12547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18616" y="5484876"/>
            <a:ext cx="2150363" cy="1128682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8445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документом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должны </a:t>
            </a:r>
            <a:r>
              <a:rPr sz="1400" dirty="0">
                <a:latin typeface="Times New Roman"/>
                <a:cs typeface="Times New Roman"/>
              </a:rPr>
              <a:t>быть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ознакомлены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lang="ru-RU" sz="1400" spc="-25" dirty="0" smtClean="0">
                <a:latin typeface="Times New Roman"/>
                <a:cs typeface="Times New Roman"/>
              </a:rPr>
              <a:t>ВСЕ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субъекты образовательных отношений.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10600" y="3733800"/>
            <a:ext cx="3299714" cy="2963037"/>
            <a:chOff x="8947404" y="4568952"/>
            <a:chExt cx="2962910" cy="212788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56548" y="4620492"/>
              <a:ext cx="2944368" cy="20668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951976" y="4573524"/>
              <a:ext cx="2954020" cy="2118360"/>
            </a:xfrm>
            <a:custGeom>
              <a:avLst/>
              <a:gdLst/>
              <a:ahLst/>
              <a:cxnLst/>
              <a:rect l="l" t="t" r="r" b="b"/>
              <a:pathLst>
                <a:path w="2954020" h="2118359">
                  <a:moveTo>
                    <a:pt x="0" y="2118360"/>
                  </a:moveTo>
                  <a:lnTo>
                    <a:pt x="2953512" y="2118360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9143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676" y="5570220"/>
            <a:ext cx="899160" cy="9006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1939" y="180333"/>
            <a:ext cx="1838977" cy="18749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064" y="2460095"/>
            <a:ext cx="11390756" cy="5093206"/>
            <a:chOff x="214884" y="1764792"/>
            <a:chExt cx="11390756" cy="509320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32" y="2671572"/>
              <a:ext cx="1504424" cy="2569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5136" y="4431792"/>
              <a:ext cx="2337689" cy="24262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4" y="2357628"/>
              <a:ext cx="3291840" cy="29504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4884" y="2357628"/>
              <a:ext cx="3291840" cy="2950845"/>
            </a:xfrm>
            <a:custGeom>
              <a:avLst/>
              <a:gdLst/>
              <a:ahLst/>
              <a:cxnLst/>
              <a:rect l="l" t="t" r="r" b="b"/>
              <a:pathLst>
                <a:path w="3291840" h="2950845">
                  <a:moveTo>
                    <a:pt x="0" y="2800985"/>
                  </a:moveTo>
                  <a:lnTo>
                    <a:pt x="0" y="149479"/>
                  </a:lnTo>
                  <a:lnTo>
                    <a:pt x="6603" y="115206"/>
                  </a:lnTo>
                  <a:lnTo>
                    <a:pt x="54934" y="55989"/>
                  </a:lnTo>
                  <a:lnTo>
                    <a:pt x="93669" y="32840"/>
                  </a:lnTo>
                  <a:lnTo>
                    <a:pt x="140119" y="15194"/>
                  </a:lnTo>
                  <a:lnTo>
                    <a:pt x="192787" y="3948"/>
                  </a:lnTo>
                  <a:lnTo>
                    <a:pt x="250177" y="0"/>
                  </a:lnTo>
                  <a:lnTo>
                    <a:pt x="3041650" y="0"/>
                  </a:lnTo>
                  <a:lnTo>
                    <a:pt x="3099056" y="3968"/>
                  </a:lnTo>
                  <a:lnTo>
                    <a:pt x="3151732" y="15260"/>
                  </a:lnTo>
                  <a:lnTo>
                    <a:pt x="3198184" y="32960"/>
                  </a:lnTo>
                  <a:lnTo>
                    <a:pt x="3236916" y="56149"/>
                  </a:lnTo>
                  <a:lnTo>
                    <a:pt x="3266432" y="83910"/>
                  </a:lnTo>
                  <a:lnTo>
                    <a:pt x="3291840" y="149479"/>
                  </a:lnTo>
                  <a:lnTo>
                    <a:pt x="3291840" y="2800985"/>
                  </a:lnTo>
                  <a:lnTo>
                    <a:pt x="3266432" y="2866719"/>
                  </a:lnTo>
                  <a:lnTo>
                    <a:pt x="3236916" y="2894474"/>
                  </a:lnTo>
                  <a:lnTo>
                    <a:pt x="3198184" y="2917623"/>
                  </a:lnTo>
                  <a:lnTo>
                    <a:pt x="3151732" y="2935269"/>
                  </a:lnTo>
                  <a:lnTo>
                    <a:pt x="3099056" y="2946515"/>
                  </a:lnTo>
                  <a:lnTo>
                    <a:pt x="3041650" y="2950464"/>
                  </a:lnTo>
                  <a:lnTo>
                    <a:pt x="250177" y="2950464"/>
                  </a:lnTo>
                  <a:lnTo>
                    <a:pt x="192995" y="2946515"/>
                  </a:lnTo>
                  <a:lnTo>
                    <a:pt x="140408" y="2935269"/>
                  </a:lnTo>
                  <a:lnTo>
                    <a:pt x="93946" y="2917623"/>
                  </a:lnTo>
                  <a:lnTo>
                    <a:pt x="55142" y="2894474"/>
                  </a:lnTo>
                  <a:lnTo>
                    <a:pt x="25529" y="2866719"/>
                  </a:lnTo>
                  <a:lnTo>
                    <a:pt x="0" y="280098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175" y="1764792"/>
              <a:ext cx="10959084" cy="5227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6175" y="1764792"/>
              <a:ext cx="10959465" cy="523240"/>
            </a:xfrm>
            <a:custGeom>
              <a:avLst/>
              <a:gdLst/>
              <a:ahLst/>
              <a:cxnLst/>
              <a:rect l="l" t="t" r="r" b="b"/>
              <a:pathLst>
                <a:path w="10959465" h="523239">
                  <a:moveTo>
                    <a:pt x="0" y="522731"/>
                  </a:moveTo>
                  <a:lnTo>
                    <a:pt x="10959084" y="522731"/>
                  </a:lnTo>
                  <a:lnTo>
                    <a:pt x="10959084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609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4884" y="66548"/>
            <a:ext cx="11138917" cy="7643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46379" algn="ctr">
              <a:lnSpc>
                <a:spcPts val="1730"/>
              </a:lnSpc>
              <a:spcBef>
                <a:spcPts val="310"/>
              </a:spcBef>
            </a:pP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ПЛАН</a:t>
            </a:r>
            <a:r>
              <a:rPr sz="2000" b="1" spc="-2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МЕРОПРИЯТИЙ</a:t>
            </a:r>
            <a:r>
              <a:rPr sz="2000" b="1" spc="1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endParaRPr lang="ru-RU" sz="2000" b="1" spc="10" dirty="0" smtClean="0">
              <a:solidFill>
                <a:srgbClr val="6F2F9F"/>
              </a:solidFill>
              <a:latin typeface="Segoe Print" panose="02000600000000000000" pitchFamily="2" charset="0"/>
              <a:cs typeface="Times New Roman"/>
            </a:endParaRPr>
          </a:p>
          <a:p>
            <a:pPr marL="12700" marR="5080" indent="246379" algn="ctr">
              <a:lnSpc>
                <a:spcPts val="1730"/>
              </a:lnSpc>
              <a:spcBef>
                <a:spcPts val="310"/>
              </a:spcBef>
            </a:pPr>
            <a:r>
              <a:rPr sz="2000" b="1" dirty="0" err="1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по</a:t>
            </a:r>
            <a:r>
              <a:rPr sz="2000" b="1" spc="-40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реализации</a:t>
            </a:r>
            <a:r>
              <a:rPr sz="2000" b="1" spc="-3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проекта</a:t>
            </a:r>
            <a:r>
              <a:rPr sz="2000" b="1" spc="-3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по</a:t>
            </a:r>
            <a:r>
              <a:rPr sz="2000" b="1" spc="-4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10" dirty="0" err="1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профилактике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буллинга</a:t>
            </a:r>
            <a:r>
              <a:rPr lang="ru-RU" sz="2000" dirty="0"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в</a:t>
            </a:r>
            <a:r>
              <a:rPr sz="2000" b="1" spc="-45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МБОУ </a:t>
            </a:r>
            <a:r>
              <a:rPr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«</a:t>
            </a:r>
            <a:r>
              <a:rPr lang="ru-RU" sz="2000" b="1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Лицей</a:t>
            </a:r>
            <a:r>
              <a:rPr sz="2000" b="1" spc="-30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№</a:t>
            </a:r>
            <a:r>
              <a:rPr sz="2000" b="1" spc="-4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25" dirty="0" smtClean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1»</a:t>
            </a:r>
            <a:endParaRPr sz="2000" dirty="0">
              <a:latin typeface="Segoe Print" panose="02000600000000000000" pitchFamily="2" charset="0"/>
              <a:cs typeface="Times New Roman"/>
            </a:endParaRPr>
          </a:p>
          <a:p>
            <a:pPr marL="52069" algn="ctr">
              <a:lnSpc>
                <a:spcPts val="1805"/>
              </a:lnSpc>
            </a:pP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на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2023</a:t>
            </a:r>
            <a:r>
              <a:rPr sz="2000" b="1" spc="-3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–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2025</a:t>
            </a:r>
            <a:r>
              <a:rPr sz="2000" b="1" spc="-35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 </a:t>
            </a:r>
            <a:r>
              <a:rPr sz="2000" b="1" spc="-20" dirty="0">
                <a:solidFill>
                  <a:srgbClr val="6F2F9F"/>
                </a:solidFill>
                <a:latin typeface="Segoe Print" panose="02000600000000000000" pitchFamily="2" charset="0"/>
                <a:cs typeface="Times New Roman"/>
              </a:rPr>
              <a:t>годы</a:t>
            </a:r>
            <a:endParaRPr sz="2000" dirty="0">
              <a:latin typeface="Segoe Print" panose="02000600000000000000" pitchFamily="2" charset="0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8967" y="1089660"/>
            <a:ext cx="9831324" cy="52273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48967" y="1089660"/>
            <a:ext cx="8260714" cy="476412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ts val="1660"/>
              </a:lnSpc>
              <a:spcBef>
                <a:spcPts val="315"/>
              </a:spcBef>
            </a:pPr>
            <a:r>
              <a:rPr sz="1400" dirty="0">
                <a:latin typeface="Times New Roman"/>
                <a:cs typeface="Times New Roman"/>
              </a:rPr>
              <a:t>Внедрение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МБОУ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 smtClean="0">
                <a:latin typeface="Times New Roman"/>
                <a:cs typeface="Times New Roman"/>
              </a:rPr>
              <a:t>«</a:t>
            </a:r>
            <a:r>
              <a:rPr lang="ru-RU" sz="1400" dirty="0">
                <a:latin typeface="Times New Roman"/>
                <a:cs typeface="Times New Roman"/>
              </a:rPr>
              <a:t>Л</a:t>
            </a:r>
            <a:r>
              <a:rPr lang="ru-RU" sz="1400" dirty="0" smtClean="0">
                <a:latin typeface="Times New Roman"/>
                <a:cs typeface="Times New Roman"/>
              </a:rPr>
              <a:t>ицей</a:t>
            </a:r>
            <a:r>
              <a:rPr sz="1400" spc="95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 smtClean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 smtClean="0">
                <a:latin typeface="Times New Roman"/>
                <a:cs typeface="Times New Roman"/>
              </a:rPr>
              <a:t>«</a:t>
            </a:r>
            <a:r>
              <a:rPr lang="ru-RU" sz="1400" dirty="0" smtClean="0">
                <a:latin typeface="Times New Roman"/>
                <a:cs typeface="Times New Roman"/>
              </a:rPr>
              <a:t>Лицейского</a:t>
            </a:r>
            <a:r>
              <a:rPr sz="1400" spc="100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ориентира»,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 smtClean="0">
                <a:latin typeface="Times New Roman"/>
                <a:cs typeface="Times New Roman"/>
              </a:rPr>
              <a:t>«</a:t>
            </a:r>
            <a:r>
              <a:rPr lang="ru-RU" sz="1400" dirty="0" smtClean="0">
                <a:latin typeface="Times New Roman"/>
                <a:cs typeface="Times New Roman"/>
              </a:rPr>
              <a:t>Социального театра</a:t>
            </a:r>
            <a:r>
              <a:rPr sz="1400" dirty="0" smtClean="0">
                <a:latin typeface="Times New Roman"/>
                <a:cs typeface="Times New Roman"/>
              </a:rPr>
              <a:t>»</a:t>
            </a:r>
            <a:r>
              <a:rPr sz="1400" spc="90" dirty="0" smtClean="0">
                <a:latin typeface="Times New Roman"/>
                <a:cs typeface="Times New Roman"/>
              </a:rPr>
              <a:t>  </a:t>
            </a:r>
            <a:r>
              <a:rPr sz="1400" dirty="0" smtClean="0">
                <a:latin typeface="Times New Roman"/>
                <a:cs typeface="Times New Roman"/>
              </a:rPr>
              <a:t>и</a:t>
            </a:r>
            <a:r>
              <a:rPr sz="1400" spc="95" dirty="0" smtClean="0">
                <a:latin typeface="Times New Roman"/>
                <a:cs typeface="Times New Roman"/>
              </a:rPr>
              <a:t>  </a:t>
            </a:r>
            <a:r>
              <a:rPr sz="1400" dirty="0" err="1" smtClean="0">
                <a:latin typeface="Times New Roman"/>
                <a:cs typeface="Times New Roman"/>
              </a:rPr>
              <a:t>профилактического</a:t>
            </a:r>
            <a:r>
              <a:rPr sz="1400" spc="100" dirty="0" smtClean="0">
                <a:latin typeface="Times New Roman"/>
                <a:cs typeface="Times New Roman"/>
              </a:rPr>
              <a:t>  </a:t>
            </a:r>
            <a:r>
              <a:rPr sz="1400" dirty="0" err="1" smtClean="0">
                <a:latin typeface="Times New Roman"/>
                <a:cs typeface="Times New Roman"/>
              </a:rPr>
              <a:t>квест</a:t>
            </a:r>
            <a:r>
              <a:rPr sz="1400" spc="100" dirty="0" smtClean="0">
                <a:latin typeface="Times New Roman"/>
                <a:cs typeface="Times New Roman"/>
              </a:rPr>
              <a:t>  </a:t>
            </a:r>
            <a:r>
              <a:rPr sz="1400" dirty="0" smtClean="0">
                <a:latin typeface="Times New Roman"/>
                <a:cs typeface="Times New Roman"/>
              </a:rPr>
              <a:t>–</a:t>
            </a:r>
            <a:r>
              <a:rPr sz="1400" spc="95" dirty="0" smtClean="0">
                <a:latin typeface="Times New Roman"/>
                <a:cs typeface="Times New Roman"/>
              </a:rPr>
              <a:t>  </a:t>
            </a:r>
            <a:r>
              <a:rPr sz="1400" spc="-20" dirty="0" err="1" smtClean="0">
                <a:latin typeface="Times New Roman"/>
                <a:cs typeface="Times New Roman"/>
              </a:rPr>
              <a:t>игры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sz="1400" spc="-10" dirty="0" smtClean="0">
                <a:latin typeface="Times New Roman"/>
                <a:cs typeface="Times New Roman"/>
              </a:rPr>
              <a:t>«</a:t>
            </a:r>
            <a:r>
              <a:rPr sz="1400" spc="-10" dirty="0" err="1" smtClean="0">
                <a:latin typeface="Times New Roman"/>
                <a:cs typeface="Times New Roman"/>
              </a:rPr>
              <a:t>Класс#ВместеДружба</a:t>
            </a:r>
            <a:r>
              <a:rPr sz="1400" spc="-10" dirty="0" smtClean="0">
                <a:latin typeface="Times New Roman"/>
                <a:cs typeface="Times New Roman"/>
              </a:rPr>
              <a:t>»</a:t>
            </a:r>
            <a:r>
              <a:rPr sz="1400" dirty="0" smtClean="0">
                <a:latin typeface="Times New Roman"/>
                <a:cs typeface="Times New Roman"/>
              </a:rPr>
              <a:t> (</a:t>
            </a:r>
            <a:r>
              <a:rPr sz="1400" dirty="0" err="1" smtClean="0">
                <a:latin typeface="Times New Roman"/>
                <a:cs typeface="Times New Roman"/>
              </a:rPr>
              <a:t>октябрь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spc="-20" dirty="0" smtClean="0">
                <a:latin typeface="Times New Roman"/>
                <a:cs typeface="Times New Roman"/>
              </a:rPr>
              <a:t>2023г.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–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апрель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2024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года</a:t>
            </a:r>
            <a:r>
              <a:rPr sz="1400" spc="-10" dirty="0" smtClean="0">
                <a:latin typeface="Times New Roman"/>
                <a:cs typeface="Times New Roman"/>
              </a:rPr>
              <a:t>)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048228" y="2780783"/>
            <a:ext cx="1845310" cy="2049780"/>
            <a:chOff x="4015740" y="2575560"/>
            <a:chExt cx="1845310" cy="2049780"/>
          </a:xfrm>
        </p:grpSpPr>
        <p:sp>
          <p:nvSpPr>
            <p:cNvPr id="17" name="object 17"/>
            <p:cNvSpPr/>
            <p:nvPr/>
          </p:nvSpPr>
          <p:spPr>
            <a:xfrm>
              <a:off x="4021836" y="2581656"/>
              <a:ext cx="1812289" cy="2037714"/>
            </a:xfrm>
            <a:custGeom>
              <a:avLst/>
              <a:gdLst/>
              <a:ahLst/>
              <a:cxnLst/>
              <a:rect l="l" t="t" r="r" b="b"/>
              <a:pathLst>
                <a:path w="1812289" h="2037714">
                  <a:moveTo>
                    <a:pt x="1674367" y="0"/>
                  </a:moveTo>
                  <a:lnTo>
                    <a:pt x="137667" y="0"/>
                  </a:lnTo>
                  <a:lnTo>
                    <a:pt x="84064" y="8114"/>
                  </a:lnTo>
                  <a:lnTo>
                    <a:pt x="40306" y="30241"/>
                  </a:lnTo>
                  <a:lnTo>
                    <a:pt x="10812" y="63061"/>
                  </a:lnTo>
                  <a:lnTo>
                    <a:pt x="0" y="103251"/>
                  </a:lnTo>
                  <a:lnTo>
                    <a:pt x="0" y="1934337"/>
                  </a:lnTo>
                  <a:lnTo>
                    <a:pt x="10866" y="1974526"/>
                  </a:lnTo>
                  <a:lnTo>
                    <a:pt x="40449" y="2007346"/>
                  </a:lnTo>
                  <a:lnTo>
                    <a:pt x="84224" y="2029473"/>
                  </a:lnTo>
                  <a:lnTo>
                    <a:pt x="137667" y="2037588"/>
                  </a:lnTo>
                  <a:lnTo>
                    <a:pt x="1674367" y="2037588"/>
                  </a:lnTo>
                  <a:lnTo>
                    <a:pt x="1727971" y="2029473"/>
                  </a:lnTo>
                  <a:lnTo>
                    <a:pt x="1771729" y="2007346"/>
                  </a:lnTo>
                  <a:lnTo>
                    <a:pt x="1801223" y="1974526"/>
                  </a:lnTo>
                  <a:lnTo>
                    <a:pt x="1812036" y="1934337"/>
                  </a:lnTo>
                  <a:lnTo>
                    <a:pt x="1812036" y="103251"/>
                  </a:lnTo>
                  <a:lnTo>
                    <a:pt x="1801223" y="63168"/>
                  </a:lnTo>
                  <a:lnTo>
                    <a:pt x="1771729" y="30337"/>
                  </a:lnTo>
                  <a:lnTo>
                    <a:pt x="1727971" y="8149"/>
                  </a:lnTo>
                  <a:lnTo>
                    <a:pt x="1674367" y="0"/>
                  </a:lnTo>
                  <a:close/>
                </a:path>
              </a:pathLst>
            </a:custGeom>
            <a:solidFill>
              <a:srgbClr val="D9C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1836" y="2581656"/>
              <a:ext cx="1812289" cy="2037714"/>
            </a:xfrm>
            <a:custGeom>
              <a:avLst/>
              <a:gdLst/>
              <a:ahLst/>
              <a:cxnLst/>
              <a:rect l="l" t="t" r="r" b="b"/>
              <a:pathLst>
                <a:path w="1812289" h="2037714">
                  <a:moveTo>
                    <a:pt x="0" y="1934337"/>
                  </a:moveTo>
                  <a:lnTo>
                    <a:pt x="0" y="103251"/>
                  </a:lnTo>
                  <a:lnTo>
                    <a:pt x="10812" y="63061"/>
                  </a:lnTo>
                  <a:lnTo>
                    <a:pt x="40306" y="30241"/>
                  </a:lnTo>
                  <a:lnTo>
                    <a:pt x="84064" y="8114"/>
                  </a:lnTo>
                  <a:lnTo>
                    <a:pt x="137667" y="0"/>
                  </a:lnTo>
                  <a:lnTo>
                    <a:pt x="1674367" y="0"/>
                  </a:lnTo>
                  <a:lnTo>
                    <a:pt x="1727971" y="8149"/>
                  </a:lnTo>
                  <a:lnTo>
                    <a:pt x="1771729" y="30337"/>
                  </a:lnTo>
                  <a:lnTo>
                    <a:pt x="1801223" y="63168"/>
                  </a:lnTo>
                  <a:lnTo>
                    <a:pt x="1812036" y="103251"/>
                  </a:lnTo>
                  <a:lnTo>
                    <a:pt x="1812036" y="1934337"/>
                  </a:lnTo>
                  <a:lnTo>
                    <a:pt x="1801223" y="1974526"/>
                  </a:lnTo>
                  <a:lnTo>
                    <a:pt x="1771729" y="2007346"/>
                  </a:lnTo>
                  <a:lnTo>
                    <a:pt x="1727971" y="2029473"/>
                  </a:lnTo>
                  <a:lnTo>
                    <a:pt x="1674367" y="2037588"/>
                  </a:lnTo>
                  <a:lnTo>
                    <a:pt x="137667" y="2037588"/>
                  </a:lnTo>
                  <a:lnTo>
                    <a:pt x="84224" y="2029473"/>
                  </a:lnTo>
                  <a:lnTo>
                    <a:pt x="40449" y="2007346"/>
                  </a:lnTo>
                  <a:lnTo>
                    <a:pt x="10866" y="1974526"/>
                  </a:lnTo>
                  <a:lnTo>
                    <a:pt x="0" y="19343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5552" y="2627376"/>
              <a:ext cx="1723644" cy="12710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3296" y="3698748"/>
              <a:ext cx="1435608" cy="9220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6888" y="2994660"/>
              <a:ext cx="1803654" cy="71399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428235" y="3071622"/>
            <a:ext cx="10083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Социальный театр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89212" y="4624457"/>
            <a:ext cx="1870710" cy="2048510"/>
            <a:chOff x="3968496" y="4701540"/>
            <a:chExt cx="1870710" cy="204851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1836" y="4706112"/>
              <a:ext cx="1812036" cy="203910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21836" y="4706112"/>
              <a:ext cx="1812289" cy="2039620"/>
            </a:xfrm>
            <a:custGeom>
              <a:avLst/>
              <a:gdLst/>
              <a:ahLst/>
              <a:cxnLst/>
              <a:rect l="l" t="t" r="r" b="b"/>
              <a:pathLst>
                <a:path w="1812289" h="2039620">
                  <a:moveTo>
                    <a:pt x="0" y="1935797"/>
                  </a:moveTo>
                  <a:lnTo>
                    <a:pt x="0" y="103377"/>
                  </a:lnTo>
                  <a:lnTo>
                    <a:pt x="10812" y="63115"/>
                  </a:lnTo>
                  <a:lnTo>
                    <a:pt x="40306" y="30257"/>
                  </a:lnTo>
                  <a:lnTo>
                    <a:pt x="84064" y="8116"/>
                  </a:lnTo>
                  <a:lnTo>
                    <a:pt x="137667" y="0"/>
                  </a:lnTo>
                  <a:lnTo>
                    <a:pt x="1674367" y="0"/>
                  </a:lnTo>
                  <a:lnTo>
                    <a:pt x="1727971" y="8151"/>
                  </a:lnTo>
                  <a:lnTo>
                    <a:pt x="1771729" y="30352"/>
                  </a:lnTo>
                  <a:lnTo>
                    <a:pt x="1801223" y="63222"/>
                  </a:lnTo>
                  <a:lnTo>
                    <a:pt x="1812036" y="103377"/>
                  </a:lnTo>
                  <a:lnTo>
                    <a:pt x="1812036" y="1935797"/>
                  </a:lnTo>
                  <a:lnTo>
                    <a:pt x="1801223" y="1976028"/>
                  </a:lnTo>
                  <a:lnTo>
                    <a:pt x="1771729" y="2008866"/>
                  </a:lnTo>
                  <a:lnTo>
                    <a:pt x="1727971" y="2030997"/>
                  </a:lnTo>
                  <a:lnTo>
                    <a:pt x="1674367" y="2039110"/>
                  </a:lnTo>
                  <a:lnTo>
                    <a:pt x="137667" y="2039110"/>
                  </a:lnTo>
                  <a:lnTo>
                    <a:pt x="84224" y="2030997"/>
                  </a:lnTo>
                  <a:lnTo>
                    <a:pt x="40449" y="2008866"/>
                  </a:lnTo>
                  <a:lnTo>
                    <a:pt x="10866" y="1976028"/>
                  </a:lnTo>
                  <a:lnTo>
                    <a:pt x="0" y="19357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8496" y="4771618"/>
              <a:ext cx="1870710" cy="51285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640326" y="4838776"/>
            <a:ext cx="4775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Квест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39488" y="6319824"/>
            <a:ext cx="875665" cy="3568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4470" marR="5080" indent="-192405">
              <a:lnSpc>
                <a:spcPts val="1280"/>
              </a:lnSpc>
              <a:spcBef>
                <a:spcPts val="180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Класс#Вместе Дружба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884" y="1792605"/>
            <a:ext cx="9919716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Проведение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муниципальных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государственных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образовательных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организациях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Иркутской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области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областной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единой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профилактической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недели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«</a:t>
            </a:r>
            <a:r>
              <a:rPr sz="1400" dirty="0" err="1" smtClean="0">
                <a:latin typeface="Times New Roman"/>
                <a:cs typeface="Times New Roman"/>
              </a:rPr>
              <a:t>Дружить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ЗДОРОВО!»,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приуроченной</a:t>
            </a:r>
            <a:r>
              <a:rPr sz="1400" spc="-50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к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Международному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дню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борьбы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против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latin typeface="Times New Roman"/>
                <a:cs typeface="Times New Roman"/>
              </a:rPr>
              <a:t>буллинга</a:t>
            </a:r>
            <a:endParaRPr lang="ru-RU" sz="1400" spc="-20" dirty="0" smtClean="0">
              <a:latin typeface="Times New Roman"/>
              <a:cs typeface="Times New Roman"/>
            </a:endParaRP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1400" dirty="0" smtClean="0">
                <a:latin typeface="Times New Roman"/>
                <a:cs typeface="Times New Roman"/>
              </a:rPr>
              <a:t>(</a:t>
            </a:r>
            <a:r>
              <a:rPr sz="1400" dirty="0" err="1" smtClean="0">
                <a:latin typeface="Times New Roman"/>
                <a:cs typeface="Times New Roman"/>
              </a:rPr>
              <a:t>январь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2024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года</a:t>
            </a:r>
            <a:r>
              <a:rPr sz="1400" spc="-10" dirty="0" smtClean="0">
                <a:latin typeface="Times New Roman"/>
                <a:cs typeface="Times New Roman"/>
              </a:rPr>
              <a:t>)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019032" y="3470352"/>
            <a:ext cx="7260335" cy="3246118"/>
            <a:chOff x="0" y="3611879"/>
            <a:chExt cx="7260335" cy="3246118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0443" y="3611879"/>
              <a:ext cx="659892" cy="5760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5199875"/>
              <a:ext cx="3676650" cy="16581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756" y="5544311"/>
              <a:ext cx="3014472" cy="120091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9559" y="5500116"/>
              <a:ext cx="3103245" cy="1289685"/>
            </a:xfrm>
            <a:custGeom>
              <a:avLst/>
              <a:gdLst/>
              <a:ahLst/>
              <a:cxnLst/>
              <a:rect l="l" t="t" r="r" b="b"/>
              <a:pathLst>
                <a:path w="3103245" h="1289684">
                  <a:moveTo>
                    <a:pt x="242455" y="0"/>
                  </a:moveTo>
                  <a:lnTo>
                    <a:pt x="3102991" y="0"/>
                  </a:lnTo>
                  <a:lnTo>
                    <a:pt x="3102991" y="1047280"/>
                  </a:lnTo>
                  <a:lnTo>
                    <a:pt x="3098418" y="1094574"/>
                  </a:lnTo>
                  <a:lnTo>
                    <a:pt x="3083814" y="1140180"/>
                  </a:lnTo>
                  <a:lnTo>
                    <a:pt x="3061589" y="1181785"/>
                  </a:lnTo>
                  <a:lnTo>
                    <a:pt x="3031490" y="1218209"/>
                  </a:lnTo>
                  <a:lnTo>
                    <a:pt x="2995422" y="1247905"/>
                  </a:lnTo>
                  <a:lnTo>
                    <a:pt x="2953892" y="1270172"/>
                  </a:lnTo>
                  <a:lnTo>
                    <a:pt x="2907791" y="1284698"/>
                  </a:lnTo>
                  <a:lnTo>
                    <a:pt x="2861056" y="1289335"/>
                  </a:lnTo>
                  <a:lnTo>
                    <a:pt x="0" y="1289335"/>
                  </a:lnTo>
                  <a:lnTo>
                    <a:pt x="0" y="242455"/>
                  </a:lnTo>
                  <a:lnTo>
                    <a:pt x="4635" y="195224"/>
                  </a:lnTo>
                  <a:lnTo>
                    <a:pt x="19189" y="149110"/>
                  </a:lnTo>
                  <a:lnTo>
                    <a:pt x="41516" y="107861"/>
                  </a:lnTo>
                  <a:lnTo>
                    <a:pt x="71539" y="71501"/>
                  </a:lnTo>
                  <a:lnTo>
                    <a:pt x="107861" y="41529"/>
                  </a:lnTo>
                  <a:lnTo>
                    <a:pt x="149110" y="19177"/>
                  </a:lnTo>
                  <a:lnTo>
                    <a:pt x="195224" y="4572"/>
                  </a:lnTo>
                  <a:lnTo>
                    <a:pt x="242455" y="0"/>
                  </a:lnTo>
                  <a:close/>
                </a:path>
              </a:pathLst>
            </a:custGeom>
            <a:ln w="88392">
              <a:solidFill>
                <a:srgbClr val="FFE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76547" y="6421337"/>
            <a:ext cx="1409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«Дружить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здорово!»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43631" y="239216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714495"/>
            <a:ext cx="11083442" cy="384977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20"/>
              </a:spcBef>
            </a:pPr>
            <a:r>
              <a:rPr sz="4000" b="1" spc="-40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Антибуллинговая</a:t>
            </a:r>
            <a:r>
              <a:rPr sz="4000" b="1" spc="-125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хартия</a:t>
            </a:r>
            <a:endParaRPr sz="4000" dirty="0">
              <a:latin typeface="Segoe Script" panose="030B0504020000000003" pitchFamily="66" charset="0"/>
              <a:cs typeface="Times New Roman"/>
            </a:endParaRPr>
          </a:p>
          <a:p>
            <a:pPr marL="1210310" marR="1198880" indent="-2540" algn="ctr">
              <a:lnSpc>
                <a:spcPts val="4320"/>
              </a:lnSpc>
              <a:spcBef>
                <a:spcPts val="1065"/>
              </a:spcBef>
            </a:pPr>
            <a:r>
              <a:rPr sz="4000" b="1" spc="-10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муниципального</a:t>
            </a:r>
            <a:r>
              <a:rPr sz="4000" b="1" spc="-195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бюджетного </a:t>
            </a:r>
            <a:r>
              <a:rPr sz="4000" b="1" spc="-25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общеобразовательного</a:t>
            </a:r>
            <a:r>
              <a:rPr sz="4000" b="1" spc="-140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учреждения</a:t>
            </a:r>
            <a:endParaRPr sz="4000" dirty="0">
              <a:latin typeface="Segoe Script" panose="030B0504020000000003" pitchFamily="66" charset="0"/>
              <a:cs typeface="Times New Roman"/>
            </a:endParaRPr>
          </a:p>
          <a:p>
            <a:pPr marL="12700" marR="5080" algn="ctr">
              <a:lnSpc>
                <a:spcPts val="4320"/>
              </a:lnSpc>
              <a:spcBef>
                <a:spcPts val="1010"/>
              </a:spcBef>
            </a:pPr>
            <a:r>
              <a:rPr sz="4000" b="1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Лицей </a:t>
            </a:r>
            <a:r>
              <a:rPr sz="4000" b="1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№</a:t>
            </a:r>
            <a:r>
              <a:rPr sz="4000" b="1" spc="-150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sz="4000" b="1" spc="-25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1</a:t>
            </a:r>
            <a:r>
              <a:rPr sz="4000" b="1" spc="-25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» </a:t>
            </a:r>
            <a:endParaRPr lang="ru-RU" sz="4000" b="1" spc="-25" dirty="0" smtClean="0">
              <a:solidFill>
                <a:srgbClr val="C00000"/>
              </a:solidFill>
              <a:latin typeface="Segoe Script" panose="030B0504020000000003" pitchFamily="66" charset="0"/>
              <a:cs typeface="Times New Roman"/>
            </a:endParaRPr>
          </a:p>
          <a:p>
            <a:pPr marL="12700" marR="5080" algn="ctr">
              <a:lnSpc>
                <a:spcPts val="4320"/>
              </a:lnSpc>
              <a:spcBef>
                <a:spcPts val="1010"/>
              </a:spcBef>
            </a:pPr>
            <a:r>
              <a:rPr sz="4000" b="1" spc="-229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г</a:t>
            </a:r>
            <a:r>
              <a:rPr sz="4000" b="1" spc="-229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.</a:t>
            </a:r>
            <a:r>
              <a:rPr sz="4000" b="1" spc="-25" dirty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 </a:t>
            </a:r>
            <a:r>
              <a:rPr lang="ru-RU" sz="4000" b="1" spc="-10" dirty="0" smtClean="0">
                <a:solidFill>
                  <a:srgbClr val="C00000"/>
                </a:solidFill>
                <a:latin typeface="Segoe Script" panose="030B0504020000000003" pitchFamily="66" charset="0"/>
                <a:cs typeface="Times New Roman"/>
              </a:rPr>
              <a:t> Усолье-Сибирское</a:t>
            </a:r>
            <a:endParaRPr sz="4000" dirty="0">
              <a:latin typeface="Segoe Script" panose="030B0504020000000003" pitchFamily="66" charset="0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52400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237" rIns="0" bIns="0" rtlCol="0">
            <a:spAutoFit/>
          </a:bodyPr>
          <a:lstStyle/>
          <a:p>
            <a:pPr marL="601345">
              <a:lnSpc>
                <a:spcPct val="100000"/>
              </a:lnSpc>
              <a:spcBef>
                <a:spcPts val="105"/>
              </a:spcBef>
            </a:pPr>
            <a:r>
              <a:rPr sz="3200" spc="-100" dirty="0"/>
              <a:t>СТАТЬЯ</a:t>
            </a:r>
            <a:r>
              <a:rPr sz="3200" spc="-60" dirty="0"/>
              <a:t> </a:t>
            </a:r>
            <a:r>
              <a:rPr sz="3200" dirty="0"/>
              <a:t>1.</a:t>
            </a:r>
            <a:r>
              <a:rPr sz="3200" spc="-30" dirty="0"/>
              <a:t> </a:t>
            </a:r>
            <a:r>
              <a:rPr sz="3200" dirty="0"/>
              <a:t>ЦЕЛИ</a:t>
            </a:r>
            <a:r>
              <a:rPr sz="3200" spc="-40" dirty="0"/>
              <a:t> </a:t>
            </a:r>
            <a:r>
              <a:rPr sz="3200" spc="-10" dirty="0"/>
              <a:t>ХАРТИИ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747266"/>
            <a:ext cx="11351260" cy="411266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255" marR="6985" algn="just">
              <a:lnSpc>
                <a:spcPct val="90000"/>
              </a:lnSpc>
              <a:spcBef>
                <a:spcPts val="430"/>
              </a:spcBef>
              <a:buSzPct val="96428"/>
              <a:tabLst>
                <a:tab pos="241300" algn="l"/>
                <a:tab pos="290830" algn="l"/>
              </a:tabLst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241300" marR="6985" indent="-233045" algn="just">
              <a:lnSpc>
                <a:spcPct val="90000"/>
              </a:lnSpc>
              <a:spcBef>
                <a:spcPts val="430"/>
              </a:spcBef>
              <a:buSzPct val="96428"/>
              <a:buFont typeface="Wingdings"/>
              <a:buChar char=""/>
              <a:tabLst>
                <a:tab pos="241300" algn="l"/>
                <a:tab pos="290830" algn="l"/>
              </a:tabLst>
            </a:pP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Настоящая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Хартия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принята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утверждена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целью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предупреждения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lang="ru-RU" sz="2800" spc="15" dirty="0" smtClean="0">
                <a:latin typeface="Times New Roman"/>
                <a:cs typeface="Times New Roman"/>
              </a:rPr>
              <a:t>      </a:t>
            </a:r>
            <a:r>
              <a:rPr sz="2800" spc="-50" dirty="0" smtClean="0">
                <a:latin typeface="Times New Roman"/>
                <a:cs typeface="Times New Roman"/>
              </a:rPr>
              <a:t>и </a:t>
            </a:r>
            <a:r>
              <a:rPr sz="2800" dirty="0" err="1" smtClean="0">
                <a:latin typeface="Times New Roman"/>
                <a:cs typeface="Times New Roman"/>
              </a:rPr>
              <a:t>недопущения</a:t>
            </a:r>
            <a:r>
              <a:rPr sz="2800" spc="145" dirty="0" smtClean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травли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(буллинга),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также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определения </a:t>
            </a:r>
            <a:r>
              <a:rPr sz="2800" dirty="0">
                <a:latin typeface="Times New Roman"/>
                <a:cs typeface="Times New Roman"/>
              </a:rPr>
              <a:t>порядка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взаимодействия</a:t>
            </a:r>
            <a:r>
              <a:rPr sz="2800" spc="2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обнаружении</a:t>
            </a:r>
            <a:r>
              <a:rPr sz="2800" spc="295" dirty="0">
                <a:latin typeface="Times New Roman"/>
                <a:cs typeface="Times New Roman"/>
              </a:rPr>
              <a:t>  </a:t>
            </a:r>
            <a:r>
              <a:rPr sz="2800" dirty="0" err="1">
                <a:latin typeface="Times New Roman"/>
                <a:cs typeface="Times New Roman"/>
              </a:rPr>
              <a:t>признаков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 err="1" smtClean="0">
                <a:latin typeface="Times New Roman"/>
                <a:cs typeface="Times New Roman"/>
              </a:rPr>
              <a:t>травли</a:t>
            </a:r>
            <a:r>
              <a:rPr sz="2800" spc="-90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(буллинга).</a:t>
            </a:r>
            <a:endParaRPr sz="2800" dirty="0">
              <a:latin typeface="Times New Roman"/>
              <a:cs typeface="Times New Roman"/>
            </a:endParaRPr>
          </a:p>
          <a:p>
            <a:pPr marL="241300" marR="5080" indent="-233045" algn="just">
              <a:lnSpc>
                <a:spcPct val="90000"/>
              </a:lnSpc>
              <a:spcBef>
                <a:spcPts val="1010"/>
              </a:spcBef>
              <a:buSzPct val="96428"/>
              <a:buFont typeface="Wingdings"/>
              <a:buChar char=""/>
              <a:tabLst>
                <a:tab pos="241300" algn="l"/>
                <a:tab pos="29083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Настоящая</a:t>
            </a:r>
            <a:r>
              <a:rPr sz="2800" spc="380" dirty="0" smtClean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Хартия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устанавливает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правила</a:t>
            </a:r>
            <a:r>
              <a:rPr sz="2800" spc="3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поведения,</a:t>
            </a:r>
            <a:r>
              <a:rPr sz="2800" spc="385" dirty="0">
                <a:latin typeface="Times New Roman"/>
                <a:cs typeface="Times New Roman"/>
              </a:rPr>
              <a:t>  </a:t>
            </a:r>
            <a:r>
              <a:rPr sz="2800" dirty="0" err="1">
                <a:latin typeface="Times New Roman"/>
                <a:cs typeface="Times New Roman"/>
              </a:rPr>
              <a:t>права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lang="ru-RU" sz="2800" spc="390" dirty="0" smtClean="0">
                <a:latin typeface="Times New Roman"/>
                <a:cs typeface="Times New Roman"/>
              </a:rPr>
              <a:t>    </a:t>
            </a:r>
            <a:r>
              <a:rPr sz="2800" spc="-50" dirty="0" smtClean="0">
                <a:latin typeface="Times New Roman"/>
                <a:cs typeface="Times New Roman"/>
              </a:rPr>
              <a:t>и </a:t>
            </a:r>
            <a:r>
              <a:rPr sz="2800" dirty="0">
                <a:latin typeface="Times New Roman"/>
                <a:cs typeface="Times New Roman"/>
              </a:rPr>
              <a:t>обязанности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обучающихся,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родителей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(законных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представителей) </a:t>
            </a:r>
            <a:r>
              <a:rPr sz="2800" dirty="0">
                <a:latin typeface="Times New Roman"/>
                <a:cs typeface="Times New Roman"/>
              </a:rPr>
              <a:t>обучающихся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муниципального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бюджетного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общеобразовательного </a:t>
            </a:r>
            <a:r>
              <a:rPr sz="2800" dirty="0" err="1">
                <a:latin typeface="Times New Roman"/>
                <a:cs typeface="Times New Roman"/>
              </a:rPr>
              <a:t>учреждения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«</a:t>
            </a:r>
            <a:r>
              <a:rPr lang="ru-RU" sz="2800" dirty="0" smtClean="0">
                <a:latin typeface="Times New Roman"/>
                <a:cs typeface="Times New Roman"/>
              </a:rPr>
              <a:t>Лицей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№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»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5" dirty="0" smtClean="0">
                <a:latin typeface="Times New Roman"/>
                <a:cs typeface="Times New Roman"/>
              </a:rPr>
              <a:t>г</a:t>
            </a:r>
            <a:r>
              <a:rPr lang="ru-RU" sz="2800" spc="-85" dirty="0" smtClean="0">
                <a:latin typeface="Times New Roman"/>
                <a:cs typeface="Times New Roman"/>
              </a:rPr>
              <a:t>. Усолье-Сибирское</a:t>
            </a:r>
            <a:r>
              <a:rPr sz="2800" spc="32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взаимном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общении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(как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внутри </a:t>
            </a:r>
            <a:r>
              <a:rPr sz="2800" dirty="0">
                <a:latin typeface="Times New Roman"/>
                <a:cs typeface="Times New Roman"/>
              </a:rPr>
              <a:t>МБОУ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«</a:t>
            </a:r>
            <a:r>
              <a:rPr lang="ru-RU" sz="2800" dirty="0" smtClean="0">
                <a:latin typeface="Times New Roman"/>
                <a:cs typeface="Times New Roman"/>
              </a:rPr>
              <a:t>Лицей № 1</a:t>
            </a:r>
            <a:r>
              <a:rPr sz="2800" dirty="0" smtClean="0">
                <a:latin typeface="Times New Roman"/>
                <a:cs typeface="Times New Roman"/>
              </a:rPr>
              <a:t>»,</a:t>
            </a:r>
            <a:r>
              <a:rPr sz="2800" spc="2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за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е</a:t>
            </a:r>
            <a:r>
              <a:rPr lang="ru-RU" sz="2800" dirty="0" err="1" smtClean="0">
                <a:latin typeface="Times New Roman"/>
                <a:cs typeface="Times New Roman"/>
              </a:rPr>
              <a:t>го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пределами,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включая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общение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сети </a:t>
            </a:r>
            <a:r>
              <a:rPr sz="2800" spc="-10" dirty="0">
                <a:latin typeface="Times New Roman"/>
                <a:cs typeface="Times New Roman"/>
              </a:rPr>
              <a:t>Интернет).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545" y="152400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6691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35" dirty="0"/>
              <a:t> </a:t>
            </a:r>
            <a:r>
              <a:rPr sz="2900" dirty="0"/>
              <a:t>2.</a:t>
            </a:r>
            <a:r>
              <a:rPr sz="2900" spc="-50" dirty="0"/>
              <a:t> </a:t>
            </a:r>
            <a:r>
              <a:rPr sz="2900" dirty="0"/>
              <a:t>ОСНОВНЫЕ</a:t>
            </a:r>
            <a:r>
              <a:rPr sz="2900" spc="-55" dirty="0"/>
              <a:t> </a:t>
            </a:r>
            <a:r>
              <a:rPr sz="2900" dirty="0"/>
              <a:t>ТЕРМИНЫ</a:t>
            </a:r>
            <a:r>
              <a:rPr sz="2900" spc="-35" dirty="0"/>
              <a:t> </a:t>
            </a:r>
            <a:r>
              <a:rPr sz="2900" dirty="0"/>
              <a:t>И</a:t>
            </a:r>
            <a:r>
              <a:rPr sz="2900" spc="-50" dirty="0"/>
              <a:t> </a:t>
            </a:r>
            <a:r>
              <a:rPr sz="2900" spc="-10" dirty="0"/>
              <a:t>ОПРЕДЕЛЕНИЯ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866901"/>
            <a:ext cx="10892790" cy="567860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5080" indent="445770" algn="just">
              <a:lnSpc>
                <a:spcPct val="89000"/>
              </a:lnSpc>
              <a:spcBef>
                <a:spcPts val="365"/>
              </a:spcBef>
              <a:buFont typeface="Arial MT"/>
              <a:buChar char="•"/>
              <a:tabLst>
                <a:tab pos="687070" algn="l"/>
              </a:tabLst>
            </a:pPr>
            <a:r>
              <a:rPr sz="2000" b="1" i="1" spc="325" dirty="0" smtClean="0">
                <a:latin typeface="Times New Roman"/>
                <a:cs typeface="Times New Roman"/>
              </a:rPr>
              <a:t>  </a:t>
            </a:r>
            <a:r>
              <a:rPr lang="ru-RU" sz="2000" b="1" i="1" dirty="0">
                <a:latin typeface="Times New Roman"/>
                <a:cs typeface="Times New Roman"/>
              </a:rPr>
              <a:t>Т</a:t>
            </a:r>
            <a:r>
              <a:rPr sz="2000" b="1" i="1" dirty="0" err="1" smtClean="0">
                <a:latin typeface="Times New Roman"/>
                <a:cs typeface="Times New Roman"/>
              </a:rPr>
              <a:t>равля</a:t>
            </a:r>
            <a:r>
              <a:rPr sz="2000" b="1" i="1" spc="345" dirty="0" smtClean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Times New Roman"/>
                <a:cs typeface="Times New Roman"/>
              </a:rPr>
              <a:t>(буллинг)</a:t>
            </a:r>
            <a:r>
              <a:rPr sz="2000" b="1" i="1" spc="3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3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систематическое</a:t>
            </a:r>
            <a:r>
              <a:rPr sz="2000" spc="350" dirty="0">
                <a:latin typeface="Times New Roman"/>
                <a:cs typeface="Times New Roman"/>
              </a:rPr>
              <a:t>  </a:t>
            </a:r>
            <a:r>
              <a:rPr sz="2000" dirty="0" err="1">
                <a:latin typeface="Times New Roman"/>
                <a:cs typeface="Times New Roman"/>
              </a:rPr>
              <a:t>психологическое</a:t>
            </a:r>
            <a:r>
              <a:rPr sz="2000" spc="345" dirty="0">
                <a:latin typeface="Times New Roman"/>
                <a:cs typeface="Times New Roman"/>
              </a:rPr>
              <a:t>  </a:t>
            </a:r>
            <a:endParaRPr lang="ru-RU" sz="2000" spc="345" dirty="0" smtClean="0">
              <a:latin typeface="Times New Roman"/>
              <a:cs typeface="Times New Roman"/>
            </a:endParaRPr>
          </a:p>
          <a:p>
            <a:pPr marL="241300" marR="5080" algn="just">
              <a:lnSpc>
                <a:spcPct val="89000"/>
              </a:lnSpc>
              <a:spcBef>
                <a:spcPts val="365"/>
              </a:spcBef>
              <a:tabLst>
                <a:tab pos="687070" algn="l"/>
              </a:tabLst>
            </a:pPr>
            <a:r>
              <a:rPr sz="2000" dirty="0" err="1" smtClean="0">
                <a:latin typeface="Times New Roman"/>
                <a:cs typeface="Times New Roman"/>
              </a:rPr>
              <a:t>или</a:t>
            </a:r>
            <a:r>
              <a:rPr sz="2000" spc="355" dirty="0" smtClean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физическое </a:t>
            </a:r>
            <a:r>
              <a:rPr sz="2000" dirty="0">
                <a:latin typeface="Times New Roman"/>
                <a:cs typeface="Times New Roman"/>
              </a:rPr>
              <a:t>агрессивное  поведение  группы  лиц,  </a:t>
            </a:r>
            <a:r>
              <a:rPr sz="2000" dirty="0" err="1">
                <a:latin typeface="Times New Roman"/>
                <a:cs typeface="Times New Roman"/>
              </a:rPr>
              <a:t>являющихся</a:t>
            </a:r>
            <a:r>
              <a:rPr sz="2000" dirty="0">
                <a:latin typeface="Times New Roman"/>
                <a:cs typeface="Times New Roman"/>
              </a:rPr>
              <a:t>  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241300" marR="5080" algn="just">
              <a:lnSpc>
                <a:spcPct val="89000"/>
              </a:lnSpc>
              <a:spcBef>
                <a:spcPts val="365"/>
              </a:spcBef>
              <a:tabLst>
                <a:tab pos="687070" algn="l"/>
              </a:tabLst>
            </a:pPr>
            <a:r>
              <a:rPr sz="2000" dirty="0" err="1" smtClean="0">
                <a:latin typeface="Times New Roman"/>
                <a:cs typeface="Times New Roman"/>
              </a:rPr>
              <a:t>участниками</a:t>
            </a:r>
            <a:r>
              <a:rPr sz="2000" spc="5" dirty="0" smtClean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образовательного  процесса,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>
                <a:latin typeface="Times New Roman"/>
                <a:cs typeface="Times New Roman"/>
              </a:rPr>
              <a:t>отношении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одного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нескольких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лиц.</a:t>
            </a:r>
            <a:endParaRPr sz="2000" dirty="0">
              <a:latin typeface="Times New Roman"/>
              <a:cs typeface="Times New Roman"/>
            </a:endParaRPr>
          </a:p>
          <a:p>
            <a:pPr marL="687070" indent="-445770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687070" algn="l"/>
              </a:tabLst>
            </a:pPr>
            <a:r>
              <a:rPr lang="ru-RU" sz="2000" dirty="0" smtClean="0">
                <a:latin typeface="Times New Roman"/>
                <a:cs typeface="Times New Roman"/>
              </a:rPr>
              <a:t>Т</a:t>
            </a:r>
            <a:r>
              <a:rPr sz="2000" dirty="0" err="1" smtClean="0">
                <a:latin typeface="Times New Roman"/>
                <a:cs typeface="Times New Roman"/>
              </a:rPr>
              <a:t>равлей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(буллингом)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признаются,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частности: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spcBef>
                <a:spcPts val="1135"/>
              </a:spcBef>
              <a:buFont typeface="Wingdings"/>
              <a:buChar char=""/>
              <a:tabLst>
                <a:tab pos="355600" algn="l"/>
                <a:tab pos="1265555" algn="l"/>
                <a:tab pos="2089785" algn="l"/>
                <a:tab pos="3059430" algn="l"/>
                <a:tab pos="3632200" algn="l"/>
                <a:tab pos="5377815" algn="l"/>
                <a:tab pos="6470650" algn="l"/>
                <a:tab pos="6891020" algn="l"/>
                <a:tab pos="8054340" algn="l"/>
                <a:tab pos="9229090" algn="l"/>
                <a:tab pos="10005060" algn="l"/>
              </a:tabLst>
            </a:pPr>
            <a:r>
              <a:rPr sz="2000" spc="-10" dirty="0">
                <a:latin typeface="Times New Roman"/>
                <a:cs typeface="Times New Roman"/>
              </a:rPr>
              <a:t>бойкот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(отказ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группы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лиц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разговаривать,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отвечать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вопросы,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замечать,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иным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образом </a:t>
            </a:r>
            <a:r>
              <a:rPr sz="2000" spc="-10" dirty="0">
                <a:latin typeface="Times New Roman"/>
                <a:cs typeface="Times New Roman"/>
              </a:rPr>
              <a:t>взаимодействовать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жертвой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травли);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3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исключение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группы;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обращение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группы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жертве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травли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(буллинга)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использованием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оскорбительных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прозвищ;</a:t>
            </a:r>
            <a:endParaRPr sz="2000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9000"/>
              </a:lnSpc>
              <a:spcBef>
                <a:spcPts val="108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умышленное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повреждение,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похищение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имущества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жертвы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травли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группой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лиц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одним </a:t>
            </a:r>
            <a:r>
              <a:rPr sz="2000" dirty="0">
                <a:latin typeface="Times New Roman"/>
                <a:cs typeface="Times New Roman"/>
              </a:rPr>
              <a:t>лицом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результате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сговора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группой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лиц,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независимо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материальной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ценности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этого имущества;</a:t>
            </a:r>
            <a:endParaRPr sz="200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2110"/>
              </a:lnSpc>
              <a:spcBef>
                <a:spcPts val="111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публичное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обсуждение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физических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интеллектуальных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особенностей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недостатков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жертвы травли;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4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распространение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жертве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травли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неблагоприятной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(порочащей)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информации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(сведений);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spc="-20" dirty="0">
                <a:latin typeface="Times New Roman"/>
                <a:cs typeface="Times New Roman"/>
              </a:rPr>
              <a:t>кибербуллинг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(травля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использованием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глобальной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сети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Интернет);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любые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иные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формы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систематического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насилия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группы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лиц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отношению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жертве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травли.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9" y="319767"/>
            <a:ext cx="1637319" cy="16693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6691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35" dirty="0"/>
              <a:t> </a:t>
            </a:r>
            <a:r>
              <a:rPr sz="2900" dirty="0"/>
              <a:t>2.</a:t>
            </a:r>
            <a:r>
              <a:rPr sz="2900" spc="-50" dirty="0"/>
              <a:t> </a:t>
            </a:r>
            <a:r>
              <a:rPr sz="2900" dirty="0"/>
              <a:t>ОСНОВНЫЕ</a:t>
            </a:r>
            <a:r>
              <a:rPr sz="2900" spc="-55" dirty="0"/>
              <a:t> </a:t>
            </a:r>
            <a:r>
              <a:rPr sz="2900" dirty="0"/>
              <a:t>ТЕРМИНЫ</a:t>
            </a:r>
            <a:r>
              <a:rPr sz="2900" spc="-35" dirty="0"/>
              <a:t> </a:t>
            </a:r>
            <a:r>
              <a:rPr sz="2900" dirty="0"/>
              <a:t>И</a:t>
            </a:r>
            <a:r>
              <a:rPr sz="2900" spc="-50" dirty="0"/>
              <a:t> </a:t>
            </a:r>
            <a:r>
              <a:rPr sz="2900" spc="-10" dirty="0"/>
              <a:t>ОПРЕДЕЛЕНИЯ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758088"/>
            <a:ext cx="11351260" cy="519116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indent="-227965" algn="just">
              <a:buFont typeface="Arial MT"/>
              <a:buChar char="•"/>
              <a:tabLst>
                <a:tab pos="469265" algn="l"/>
              </a:tabLst>
            </a:pPr>
            <a:r>
              <a:rPr sz="2200" dirty="0">
                <a:latin typeface="Times New Roman"/>
                <a:cs typeface="Times New Roman"/>
              </a:rPr>
              <a:t>Сторонами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травли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являются:</a:t>
            </a:r>
            <a:endParaRPr sz="2200" dirty="0">
              <a:latin typeface="Times New Roman"/>
              <a:cs typeface="Times New Roman"/>
            </a:endParaRPr>
          </a:p>
          <a:p>
            <a:pPr marR="5080" indent="-342900" algn="just">
              <a:buFont typeface="Wingdings"/>
              <a:buChar char=""/>
              <a:tabLst>
                <a:tab pos="355600" algn="l"/>
              </a:tabLst>
            </a:pPr>
            <a:r>
              <a:rPr sz="2200" b="1" i="1" dirty="0">
                <a:latin typeface="Times New Roman"/>
                <a:cs typeface="Times New Roman"/>
              </a:rPr>
              <a:t>зачинщик</a:t>
            </a:r>
            <a:r>
              <a:rPr sz="2200" b="1" i="1" spc="135" dirty="0">
                <a:latin typeface="Times New Roman"/>
                <a:cs typeface="Times New Roman"/>
              </a:rPr>
              <a:t>  </a:t>
            </a:r>
            <a:r>
              <a:rPr sz="2200" b="1" i="1" dirty="0">
                <a:latin typeface="Times New Roman"/>
                <a:cs typeface="Times New Roman"/>
              </a:rPr>
              <a:t>травли</a:t>
            </a:r>
            <a:r>
              <a:rPr sz="2200" b="1" i="1" spc="130" dirty="0">
                <a:latin typeface="Times New Roman"/>
                <a:cs typeface="Times New Roman"/>
              </a:rPr>
              <a:t>  </a:t>
            </a:r>
            <a:r>
              <a:rPr sz="2200" b="1" i="1" dirty="0">
                <a:latin typeface="Times New Roman"/>
                <a:cs typeface="Times New Roman"/>
              </a:rPr>
              <a:t>(буллинга)</a:t>
            </a:r>
            <a:r>
              <a:rPr sz="2200" b="1" i="1" spc="1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1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лицо,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которое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125" dirty="0">
                <a:latin typeface="Times New Roman"/>
                <a:cs typeface="Times New Roman"/>
              </a:rPr>
              <a:t>  </a:t>
            </a:r>
            <a:r>
              <a:rPr sz="2200" dirty="0" err="1">
                <a:latin typeface="Times New Roman"/>
                <a:cs typeface="Times New Roman"/>
              </a:rPr>
              <a:t>использованием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endParaRPr lang="ru-RU" sz="2200" spc="130" dirty="0">
              <a:latin typeface="Times New Roman"/>
              <a:cs typeface="Times New Roman"/>
            </a:endParaRPr>
          </a:p>
          <a:p>
            <a:pPr marR="5080" algn="just">
              <a:tabLst>
                <a:tab pos="355600" algn="l"/>
              </a:tabLst>
            </a:pPr>
            <a:r>
              <a:rPr sz="2200" dirty="0" err="1" smtClean="0">
                <a:latin typeface="Times New Roman"/>
                <a:cs typeface="Times New Roman"/>
              </a:rPr>
              <a:t>своего</a:t>
            </a:r>
            <a:r>
              <a:rPr sz="2200" spc="130" dirty="0" smtClean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особого </a:t>
            </a:r>
            <a:r>
              <a:rPr sz="2200" dirty="0">
                <a:latin typeface="Times New Roman"/>
                <a:cs typeface="Times New Roman"/>
              </a:rPr>
              <a:t>положения</a:t>
            </a:r>
            <a:r>
              <a:rPr sz="2200" spc="2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2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коллективе,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связанного</a:t>
            </a:r>
            <a:r>
              <a:rPr sz="2200" spc="2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как</a:t>
            </a:r>
            <a:r>
              <a:rPr sz="2200" spc="2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 err="1">
                <a:latin typeface="Times New Roman"/>
                <a:cs typeface="Times New Roman"/>
              </a:rPr>
              <a:t>властными</a:t>
            </a:r>
            <a:r>
              <a:rPr sz="2200" spc="204" dirty="0">
                <a:latin typeface="Times New Roman"/>
                <a:cs typeface="Times New Roman"/>
              </a:rPr>
              <a:t>  </a:t>
            </a:r>
            <a:endParaRPr lang="ru-RU" sz="2200" spc="204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55600" algn="l"/>
              </a:tabLst>
            </a:pPr>
            <a:r>
              <a:rPr sz="2200" dirty="0" err="1" smtClean="0">
                <a:latin typeface="Times New Roman"/>
                <a:cs typeface="Times New Roman"/>
              </a:rPr>
              <a:t>полномочиями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так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15" dirty="0">
                <a:latin typeface="Times New Roman"/>
                <a:cs typeface="Times New Roman"/>
              </a:rPr>
              <a:t>  </a:t>
            </a:r>
            <a:r>
              <a:rPr sz="2200" spc="-50" dirty="0">
                <a:latin typeface="Times New Roman"/>
                <a:cs typeface="Times New Roman"/>
              </a:rPr>
              <a:t>с </a:t>
            </a:r>
            <a:r>
              <a:rPr sz="2200" dirty="0">
                <a:latin typeface="Times New Roman"/>
                <a:cs typeface="Times New Roman"/>
              </a:rPr>
              <a:t>физическим,  интеллектуальным  или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 err="1">
                <a:latin typeface="Times New Roman"/>
                <a:cs typeface="Times New Roman"/>
              </a:rPr>
              <a:t>иным</a:t>
            </a:r>
            <a:r>
              <a:rPr sz="2200" dirty="0">
                <a:latin typeface="Times New Roman"/>
                <a:cs typeface="Times New Roman"/>
              </a:rPr>
              <a:t>  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55600" algn="l"/>
              </a:tabLst>
            </a:pPr>
            <a:r>
              <a:rPr sz="2200" dirty="0" err="1" smtClean="0">
                <a:latin typeface="Times New Roman"/>
                <a:cs typeface="Times New Roman"/>
              </a:rPr>
              <a:t>преимуществом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dirty="0" err="1" smtClean="0">
                <a:latin typeface="Times New Roman"/>
                <a:cs typeface="Times New Roman"/>
              </a:rPr>
              <a:t>является</a:t>
            </a:r>
            <a:r>
              <a:rPr sz="2200" spc="545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организатором </a:t>
            </a:r>
            <a:r>
              <a:rPr sz="2200" dirty="0">
                <a:latin typeface="Times New Roman"/>
                <a:cs typeface="Times New Roman"/>
              </a:rPr>
              <a:t>травли.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Зачинщиком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травли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может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endParaRPr lang="ru-RU" sz="2200" spc="-15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55600" algn="l"/>
              </a:tabLst>
            </a:pPr>
            <a:r>
              <a:rPr sz="2200" dirty="0" err="1" smtClean="0">
                <a:latin typeface="Times New Roman"/>
                <a:cs typeface="Times New Roman"/>
              </a:rPr>
              <a:t>быть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признан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как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любой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участник</a:t>
            </a:r>
            <a:r>
              <a:rPr sz="2200" spc="-10" dirty="0">
                <a:latin typeface="Times New Roman"/>
                <a:cs typeface="Times New Roman"/>
              </a:rPr>
              <a:t> образовательного </a:t>
            </a:r>
            <a:r>
              <a:rPr sz="2200" dirty="0">
                <a:latin typeface="Times New Roman"/>
                <a:cs typeface="Times New Roman"/>
              </a:rPr>
              <a:t>процесса,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также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 err="1">
                <a:latin typeface="Times New Roman"/>
                <a:cs typeface="Times New Roman"/>
              </a:rPr>
              <a:t>сотрудник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endParaRPr lang="ru-RU" sz="2200" spc="150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55600" algn="l"/>
              </a:tabLst>
            </a:pPr>
            <a:r>
              <a:rPr sz="2200" dirty="0" smtClean="0">
                <a:latin typeface="Times New Roman"/>
                <a:cs typeface="Times New Roman"/>
              </a:rPr>
              <a:t>МБОУ</a:t>
            </a:r>
            <a:r>
              <a:rPr sz="2200" spc="150" dirty="0" smtClean="0">
                <a:latin typeface="Times New Roman"/>
                <a:cs typeface="Times New Roman"/>
              </a:rPr>
              <a:t>  </a:t>
            </a:r>
            <a:r>
              <a:rPr sz="2200" dirty="0" smtClean="0">
                <a:latin typeface="Times New Roman"/>
                <a:cs typeface="Times New Roman"/>
              </a:rPr>
              <a:t>«</a:t>
            </a:r>
            <a:r>
              <a:rPr lang="ru-RU" sz="2200" dirty="0" smtClean="0">
                <a:latin typeface="Times New Roman"/>
                <a:cs typeface="Times New Roman"/>
              </a:rPr>
              <a:t>Лицей</a:t>
            </a:r>
            <a:r>
              <a:rPr sz="2200" spc="160" dirty="0" smtClean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 smtClean="0">
                <a:latin typeface="Times New Roman"/>
                <a:cs typeface="Times New Roman"/>
              </a:rPr>
              <a:t>1</a:t>
            </a:r>
            <a:r>
              <a:rPr sz="2200" dirty="0">
                <a:latin typeface="Times New Roman"/>
                <a:cs typeface="Times New Roman"/>
              </a:rPr>
              <a:t>»,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так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один</a:t>
            </a:r>
            <a:r>
              <a:rPr sz="2200" spc="1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несколько </a:t>
            </a:r>
            <a:r>
              <a:rPr sz="2200" spc="-20" dirty="0">
                <a:latin typeface="Times New Roman"/>
                <a:cs typeface="Times New Roman"/>
              </a:rPr>
              <a:t>родственников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учащегося;</a:t>
            </a:r>
            <a:endParaRPr sz="2200" dirty="0">
              <a:latin typeface="Times New Roman"/>
              <a:cs typeface="Times New Roman"/>
            </a:endParaRPr>
          </a:p>
          <a:p>
            <a:pPr indent="-342265" algn="just">
              <a:buFont typeface="Wingdings"/>
              <a:buChar char=""/>
              <a:tabLst>
                <a:tab pos="354965" algn="l"/>
              </a:tabLst>
            </a:pPr>
            <a:r>
              <a:rPr sz="2200" b="1" i="1" spc="-10" dirty="0">
                <a:latin typeface="Times New Roman"/>
                <a:cs typeface="Times New Roman"/>
              </a:rPr>
              <a:t>жертва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травли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(буллинга)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лицо,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отношении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которого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осуществляется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травля;</a:t>
            </a:r>
            <a:endParaRPr sz="2200" dirty="0">
              <a:latin typeface="Times New Roman"/>
              <a:cs typeface="Times New Roman"/>
            </a:endParaRPr>
          </a:p>
          <a:p>
            <a:pPr marR="7620" indent="-342900" algn="just">
              <a:buFont typeface="Wingdings"/>
              <a:buChar char=""/>
              <a:tabLst>
                <a:tab pos="355600" algn="l"/>
              </a:tabLst>
            </a:pPr>
            <a:r>
              <a:rPr sz="2200" b="1" i="1" dirty="0">
                <a:latin typeface="Times New Roman"/>
                <a:cs typeface="Times New Roman"/>
              </a:rPr>
              <a:t>участник</a:t>
            </a:r>
            <a:r>
              <a:rPr sz="2200" b="1" i="1" spc="25" dirty="0">
                <a:latin typeface="Times New Roman"/>
                <a:cs typeface="Times New Roman"/>
              </a:rPr>
              <a:t>  </a:t>
            </a:r>
            <a:r>
              <a:rPr sz="2200" b="1" i="1" dirty="0">
                <a:latin typeface="Times New Roman"/>
                <a:cs typeface="Times New Roman"/>
              </a:rPr>
              <a:t>травли</a:t>
            </a:r>
            <a:r>
              <a:rPr sz="2200" b="1" i="1" spc="20" dirty="0">
                <a:latin typeface="Times New Roman"/>
                <a:cs typeface="Times New Roman"/>
              </a:rPr>
              <a:t>  </a:t>
            </a:r>
            <a:r>
              <a:rPr sz="2200" b="1" i="1" dirty="0">
                <a:latin typeface="Times New Roman"/>
                <a:cs typeface="Times New Roman"/>
              </a:rPr>
              <a:t>(буллинга)</a:t>
            </a:r>
            <a:r>
              <a:rPr sz="2200" b="1" i="1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лицо,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которое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предложению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зачинщика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травли </a:t>
            </a:r>
            <a:r>
              <a:rPr sz="2200" dirty="0">
                <a:latin typeface="Times New Roman"/>
                <a:cs typeface="Times New Roman"/>
              </a:rPr>
              <a:t>присоединилось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травле;</a:t>
            </a:r>
            <a:endParaRPr sz="2200" dirty="0">
              <a:latin typeface="Times New Roman"/>
              <a:cs typeface="Times New Roman"/>
            </a:endParaRPr>
          </a:p>
          <a:p>
            <a:pPr indent="-342265" algn="just">
              <a:buFont typeface="Wingdings"/>
              <a:buChar char=""/>
              <a:tabLst>
                <a:tab pos="354965" algn="l"/>
              </a:tabLst>
            </a:pPr>
            <a:r>
              <a:rPr sz="2200" b="1" i="1" dirty="0">
                <a:latin typeface="Times New Roman"/>
                <a:cs typeface="Times New Roman"/>
              </a:rPr>
              <a:t>свидетель</a:t>
            </a:r>
            <a:r>
              <a:rPr sz="2200" b="1" i="1" spc="7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травли</a:t>
            </a:r>
            <a:r>
              <a:rPr sz="2200" b="1" i="1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участник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образовательного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процесса,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сотрудник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МБОУ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 smtClean="0">
                <a:latin typeface="Times New Roman"/>
                <a:cs typeface="Times New Roman"/>
              </a:rPr>
              <a:t>«</a:t>
            </a:r>
            <a:r>
              <a:rPr lang="ru-RU" sz="2200" dirty="0" smtClean="0">
                <a:latin typeface="Times New Roman"/>
                <a:cs typeface="Times New Roman"/>
              </a:rPr>
              <a:t>Лицей</a:t>
            </a:r>
            <a:r>
              <a:rPr sz="2200" spc="75" dirty="0" smtClean="0">
                <a:latin typeface="Times New Roman"/>
                <a:cs typeface="Times New Roman"/>
              </a:rPr>
              <a:t> </a:t>
            </a:r>
            <a:r>
              <a:rPr sz="2200" spc="-50" dirty="0" smtClean="0">
                <a:latin typeface="Times New Roman"/>
                <a:cs typeface="Times New Roman"/>
              </a:rPr>
              <a:t>№</a:t>
            </a:r>
            <a:r>
              <a:rPr lang="ru-RU" sz="2200" dirty="0">
                <a:latin typeface="Times New Roman"/>
                <a:cs typeface="Times New Roman"/>
              </a:rPr>
              <a:t> </a:t>
            </a:r>
            <a:r>
              <a:rPr sz="2200" dirty="0" smtClean="0">
                <a:latin typeface="Times New Roman"/>
                <a:cs typeface="Times New Roman"/>
              </a:rPr>
              <a:t>1</a:t>
            </a:r>
            <a:r>
              <a:rPr sz="2200" dirty="0">
                <a:latin typeface="Times New Roman"/>
                <a:cs typeface="Times New Roman"/>
              </a:rPr>
              <a:t>»,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законный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представитель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учащегося,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которому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стало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известно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эпизодах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травли.</a:t>
            </a:r>
            <a:endParaRPr sz="2200" dirty="0">
              <a:latin typeface="Times New Roman"/>
              <a:cs typeface="Times New Roman"/>
            </a:endParaRPr>
          </a:p>
          <a:p>
            <a:pPr marR="6985" lvl="1" indent="227965" algn="just">
              <a:buFont typeface="Arial MT"/>
              <a:buChar char="•"/>
              <a:tabLst>
                <a:tab pos="469265" algn="l"/>
              </a:tabLst>
            </a:pPr>
            <a:r>
              <a:rPr sz="2200" b="1" i="1" dirty="0">
                <a:latin typeface="Times New Roman"/>
                <a:cs typeface="Times New Roman"/>
              </a:rPr>
              <a:t>Организация</a:t>
            </a:r>
            <a:r>
              <a:rPr sz="2200" b="1" i="1" spc="-3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травли</a:t>
            </a:r>
            <a:r>
              <a:rPr sz="2200" b="1" i="1" spc="-2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(буллинга)</a:t>
            </a:r>
            <a:r>
              <a:rPr sz="2200" b="1" i="1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—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объединение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группы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призывами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осуществлять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отношении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одного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нескольких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лиц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недружественные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агрессивные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действия, </a:t>
            </a:r>
            <a:r>
              <a:rPr sz="2200" dirty="0">
                <a:latin typeface="Times New Roman"/>
                <a:cs typeface="Times New Roman"/>
              </a:rPr>
              <a:t>имеющие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признаки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травли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(буллинга),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соответствии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настоящей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Хартией.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74047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1464"/>
            <a:ext cx="96691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/>
              <a:t>СТАТЬЯ</a:t>
            </a:r>
            <a:r>
              <a:rPr sz="2900" spc="-35" dirty="0"/>
              <a:t> </a:t>
            </a:r>
            <a:r>
              <a:rPr sz="2900" dirty="0"/>
              <a:t>2.</a:t>
            </a:r>
            <a:r>
              <a:rPr sz="2900" spc="-50" dirty="0"/>
              <a:t> </a:t>
            </a:r>
            <a:r>
              <a:rPr sz="2900" dirty="0"/>
              <a:t>ОСНОВНЫЕ</a:t>
            </a:r>
            <a:r>
              <a:rPr sz="2900" spc="-55" dirty="0"/>
              <a:t> </a:t>
            </a:r>
            <a:r>
              <a:rPr sz="2900" dirty="0"/>
              <a:t>ТЕРМИНЫ</a:t>
            </a:r>
            <a:r>
              <a:rPr sz="2900" spc="-35" dirty="0"/>
              <a:t> </a:t>
            </a:r>
            <a:r>
              <a:rPr sz="2900" dirty="0"/>
              <a:t>И</a:t>
            </a:r>
            <a:r>
              <a:rPr sz="2900" spc="-50" dirty="0"/>
              <a:t> </a:t>
            </a:r>
            <a:r>
              <a:rPr sz="2900" spc="-10" dirty="0"/>
              <a:t>ОПРЕДЕЛЕНИЯ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759307"/>
            <a:ext cx="11427460" cy="503984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indent="-227965">
              <a:buFont typeface="Arial MT"/>
              <a:buChar char="•"/>
              <a:tabLst>
                <a:tab pos="46926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Участниками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процесса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являются:</a:t>
            </a:r>
            <a:endParaRPr sz="2000" dirty="0">
              <a:latin typeface="Times New Roman"/>
              <a:cs typeface="Times New Roman"/>
            </a:endParaRPr>
          </a:p>
          <a:p>
            <a:pPr marR="5080" indent="-342900" algn="just">
              <a:buFont typeface="Wingdings"/>
              <a:buChar char=""/>
              <a:tabLst>
                <a:tab pos="3556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сотрудник</a:t>
            </a:r>
            <a:r>
              <a:rPr sz="2000" b="1" i="1" spc="4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МБОУ</a:t>
            </a:r>
            <a:r>
              <a:rPr sz="2000" b="1" i="1" spc="455" dirty="0"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latin typeface="Times New Roman"/>
                <a:cs typeface="Times New Roman"/>
              </a:rPr>
              <a:t>«</a:t>
            </a:r>
            <a:r>
              <a:rPr lang="ru-RU" sz="2000" b="1" i="1" dirty="0" smtClean="0">
                <a:latin typeface="Times New Roman"/>
                <a:cs typeface="Times New Roman"/>
              </a:rPr>
              <a:t>Лицей</a:t>
            </a:r>
            <a:r>
              <a:rPr sz="2000" b="1" i="1" spc="455" dirty="0" smtClean="0"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latin typeface="Times New Roman"/>
                <a:cs typeface="Times New Roman"/>
              </a:rPr>
              <a:t>№1</a:t>
            </a:r>
            <a:r>
              <a:rPr sz="2000" b="1" i="1" dirty="0">
                <a:latin typeface="Times New Roman"/>
                <a:cs typeface="Times New Roman"/>
              </a:rPr>
              <a:t>»</a:t>
            </a:r>
            <a:r>
              <a:rPr sz="2000" b="1" i="1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лицо,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выполняющее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трудовую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функцию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R="5080" algn="just">
              <a:tabLst>
                <a:tab pos="355600" algn="l"/>
              </a:tabLst>
            </a:pPr>
            <a:r>
              <a:rPr lang="ru-RU" sz="2000" spc="465" dirty="0">
                <a:latin typeface="Times New Roman"/>
                <a:cs typeface="Times New Roman"/>
              </a:rPr>
              <a:t> </a:t>
            </a:r>
            <a:r>
              <a:rPr lang="ru-RU" sz="2000" spc="465" dirty="0" smtClean="0">
                <a:latin typeface="Times New Roman"/>
                <a:cs typeface="Times New Roman"/>
              </a:rPr>
              <a:t> </a:t>
            </a:r>
            <a:r>
              <a:rPr sz="2000" spc="46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территории </a:t>
            </a:r>
            <a:r>
              <a:rPr sz="2000" spc="-20" dirty="0">
                <a:latin typeface="Times New Roman"/>
                <a:cs typeface="Times New Roman"/>
              </a:rPr>
              <a:t>МБОУ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»;</a:t>
            </a:r>
            <a:endParaRPr sz="2000" dirty="0">
              <a:latin typeface="Times New Roman"/>
              <a:cs typeface="Times New Roman"/>
            </a:endParaRPr>
          </a:p>
          <a:p>
            <a:pPr indent="-342265">
              <a:buFont typeface="Wingdings"/>
              <a:buChar char=""/>
              <a:tabLst>
                <a:tab pos="35496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директор</a:t>
            </a:r>
            <a:r>
              <a:rPr sz="2000" b="1" i="1" spc="2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МБОУ</a:t>
            </a:r>
            <a:r>
              <a:rPr sz="2000" b="1" i="1" spc="204" dirty="0"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latin typeface="Times New Roman"/>
                <a:cs typeface="Times New Roman"/>
              </a:rPr>
              <a:t>«</a:t>
            </a:r>
            <a:r>
              <a:rPr lang="ru-RU" sz="2000" b="1" i="1" dirty="0">
                <a:latin typeface="Times New Roman"/>
                <a:cs typeface="Times New Roman"/>
              </a:rPr>
              <a:t>Л</a:t>
            </a:r>
            <a:r>
              <a:rPr lang="ru-RU" sz="2000" b="1" i="1" dirty="0" smtClean="0">
                <a:latin typeface="Times New Roman"/>
                <a:cs typeface="Times New Roman"/>
              </a:rPr>
              <a:t>ицей</a:t>
            </a:r>
            <a:r>
              <a:rPr sz="2000" b="1" i="1" spc="190" dirty="0" smtClean="0"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latin typeface="Times New Roman"/>
                <a:cs typeface="Times New Roman"/>
              </a:rPr>
              <a:t>№1</a:t>
            </a:r>
            <a:r>
              <a:rPr sz="2000" b="1" i="1" dirty="0">
                <a:latin typeface="Times New Roman"/>
                <a:cs typeface="Times New Roman"/>
              </a:rPr>
              <a:t>»</a:t>
            </a:r>
            <a:r>
              <a:rPr sz="2000" b="1" i="1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сотрудник,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осуществляющий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руководство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МБОУ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endParaRPr lang="ru-RU" sz="2000" spc="200" dirty="0" smtClean="0">
              <a:latin typeface="Times New Roman"/>
              <a:cs typeface="Times New Roman"/>
            </a:endParaRPr>
          </a:p>
          <a:p>
            <a:pPr>
              <a:tabLst>
                <a:tab pos="354965" algn="l"/>
              </a:tabLst>
            </a:pPr>
            <a:r>
              <a:rPr lang="ru-RU" sz="2000" spc="200" dirty="0">
                <a:latin typeface="Times New Roman"/>
                <a:cs typeface="Times New Roman"/>
              </a:rPr>
              <a:t> </a:t>
            </a:r>
            <a:r>
              <a:rPr lang="ru-RU" sz="2000" spc="200" dirty="0" smtClean="0">
                <a:latin typeface="Times New Roman"/>
                <a:cs typeface="Times New Roman"/>
              </a:rPr>
              <a:t>   </a:t>
            </a:r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195" dirty="0" smtClean="0">
                <a:latin typeface="Times New Roman"/>
                <a:cs typeface="Times New Roman"/>
              </a:rPr>
              <a:t> </a:t>
            </a:r>
            <a:r>
              <a:rPr sz="2000" spc="-50" dirty="0" smtClean="0">
                <a:latin typeface="Times New Roman"/>
                <a:cs typeface="Times New Roman"/>
              </a:rPr>
              <a:t>№</a:t>
            </a:r>
            <a:r>
              <a:rPr sz="2000" spc="-20" dirty="0" smtClean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»;</a:t>
            </a:r>
            <a:endParaRPr sz="2000" dirty="0">
              <a:latin typeface="Times New Roman"/>
              <a:cs typeface="Times New Roman"/>
            </a:endParaRPr>
          </a:p>
          <a:p>
            <a:pPr marR="6985" indent="-342900" algn="just">
              <a:buFont typeface="Wingdings"/>
              <a:buChar char=""/>
              <a:tabLst>
                <a:tab pos="3556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администрация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МБОУ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latin typeface="Times New Roman"/>
                <a:cs typeface="Times New Roman"/>
              </a:rPr>
              <a:t>«</a:t>
            </a:r>
            <a:r>
              <a:rPr lang="ru-RU" sz="2000" b="1" i="1" dirty="0" smtClean="0">
                <a:latin typeface="Times New Roman"/>
                <a:cs typeface="Times New Roman"/>
              </a:rPr>
              <a:t>Лицей</a:t>
            </a:r>
            <a:r>
              <a:rPr sz="2000" b="1" i="1" spc="-5" dirty="0" smtClean="0"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latin typeface="Times New Roman"/>
                <a:cs typeface="Times New Roman"/>
              </a:rPr>
              <a:t>№1</a:t>
            </a:r>
            <a:r>
              <a:rPr sz="2000" b="1" i="1" dirty="0">
                <a:latin typeface="Times New Roman"/>
                <a:cs typeface="Times New Roman"/>
              </a:rPr>
              <a:t>»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сотрудники,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которых,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соответствии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внутренними </a:t>
            </a:r>
            <a:r>
              <a:rPr sz="2000" dirty="0">
                <a:latin typeface="Times New Roman"/>
                <a:cs typeface="Times New Roman"/>
              </a:rPr>
              <a:t>документами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МБОУ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»,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возложены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руководящие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функции;</a:t>
            </a:r>
            <a:endParaRPr sz="2000" dirty="0">
              <a:latin typeface="Times New Roman"/>
              <a:cs typeface="Times New Roman"/>
            </a:endParaRPr>
          </a:p>
          <a:p>
            <a:pPr marR="5080" indent="-342900" algn="just">
              <a:buFont typeface="Wingdings"/>
              <a:buChar char=""/>
              <a:tabLst>
                <a:tab pos="3556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педагогический</a:t>
            </a:r>
            <a:r>
              <a:rPr sz="2000" b="1" i="1" spc="23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Times New Roman"/>
                <a:cs typeface="Times New Roman"/>
              </a:rPr>
              <a:t>работник</a:t>
            </a:r>
            <a:r>
              <a:rPr sz="2000" b="1" i="1" spc="240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Times New Roman"/>
                <a:cs typeface="Times New Roman"/>
              </a:rPr>
              <a:t>(учитель)</a:t>
            </a:r>
            <a:r>
              <a:rPr sz="2000" b="1" i="1" spc="229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физическое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лицо,</a:t>
            </a:r>
            <a:r>
              <a:rPr sz="2000" spc="2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которое</a:t>
            </a:r>
            <a:r>
              <a:rPr sz="2000" spc="2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состоит</a:t>
            </a:r>
            <a:r>
              <a:rPr sz="2000" spc="2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24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трудовых, </a:t>
            </a:r>
            <a:r>
              <a:rPr sz="2000" dirty="0">
                <a:latin typeface="Times New Roman"/>
                <a:cs typeface="Times New Roman"/>
              </a:rPr>
              <a:t>служебных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отношениях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МБОУ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95" dirty="0" smtClean="0">
                <a:latin typeface="Times New Roman"/>
                <a:cs typeface="Times New Roman"/>
              </a:rPr>
              <a:t>  </a:t>
            </a:r>
            <a:r>
              <a:rPr sz="2000" dirty="0" smtClean="0">
                <a:latin typeface="Times New Roman"/>
                <a:cs typeface="Times New Roman"/>
              </a:rPr>
              <a:t>№1</a:t>
            </a:r>
            <a:r>
              <a:rPr sz="2000" dirty="0">
                <a:latin typeface="Times New Roman"/>
                <a:cs typeface="Times New Roman"/>
              </a:rPr>
              <a:t>»</a:t>
            </a:r>
            <a:r>
              <a:rPr sz="2000" spc="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выполняет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обязанности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обучению, </a:t>
            </a:r>
            <a:r>
              <a:rPr sz="2000" dirty="0">
                <a:latin typeface="Times New Roman"/>
                <a:cs typeface="Times New Roman"/>
              </a:rPr>
              <a:t>воспитанию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(или)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образовательной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деятельности;</a:t>
            </a:r>
            <a:endParaRPr sz="2000" dirty="0">
              <a:latin typeface="Times New Roman"/>
              <a:cs typeface="Times New Roman"/>
            </a:endParaRPr>
          </a:p>
          <a:p>
            <a:pPr indent="-342265" algn="just">
              <a:buFont typeface="Wingdings"/>
              <a:buChar char=""/>
              <a:tabLst>
                <a:tab pos="35496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обучающийся</a:t>
            </a:r>
            <a:r>
              <a:rPr sz="2000" b="1" i="1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несовершеннолетний,</a:t>
            </a:r>
            <a:r>
              <a:rPr sz="2000" spc="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осваивающий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образовательную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программу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Times New Roman"/>
                <a:cs typeface="Times New Roman"/>
              </a:rPr>
              <a:t>МБОУ</a:t>
            </a:r>
            <a:endParaRPr sz="2000" dirty="0">
              <a:latin typeface="Times New Roman"/>
              <a:cs typeface="Times New Roman"/>
            </a:endParaRPr>
          </a:p>
          <a:p>
            <a:pPr algn="just"/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»,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являющимся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стороной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настоящей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Хартии;</a:t>
            </a:r>
            <a:endParaRPr sz="2000" dirty="0">
              <a:latin typeface="Times New Roman"/>
              <a:cs typeface="Times New Roman"/>
            </a:endParaRPr>
          </a:p>
          <a:p>
            <a:pPr marR="5080" indent="-342900" algn="just">
              <a:buFont typeface="Wingdings"/>
              <a:buChar char=""/>
              <a:tabLst>
                <a:tab pos="3556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законный</a:t>
            </a:r>
            <a:r>
              <a:rPr sz="2000" b="1" i="1" spc="42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Times New Roman"/>
                <a:cs typeface="Times New Roman"/>
              </a:rPr>
              <a:t>представитель</a:t>
            </a:r>
            <a:r>
              <a:rPr sz="2000" b="1" i="1" spc="430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Times New Roman"/>
                <a:cs typeface="Times New Roman"/>
              </a:rPr>
              <a:t>обучающегося</a:t>
            </a:r>
            <a:r>
              <a:rPr sz="2000" b="1" i="1" spc="4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4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родитель,</a:t>
            </a:r>
            <a:r>
              <a:rPr sz="2000" spc="4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попечитель,</a:t>
            </a:r>
            <a:r>
              <a:rPr sz="2000" spc="4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опекун</a:t>
            </a:r>
            <a:r>
              <a:rPr sz="2000" spc="43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учащегося, являющийся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его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законным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представителем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соответствии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законодательством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РФ.</a:t>
            </a:r>
            <a:endParaRPr sz="2000" dirty="0">
              <a:latin typeface="Times New Roman"/>
              <a:cs typeface="Times New Roman"/>
            </a:endParaRPr>
          </a:p>
          <a:p>
            <a:pPr indent="-226695" algn="just">
              <a:buFont typeface="Arial MT"/>
              <a:buChar char="•"/>
              <a:tabLst>
                <a:tab pos="239395" algn="l"/>
              </a:tabLst>
            </a:pPr>
            <a:r>
              <a:rPr sz="2000" dirty="0">
                <a:latin typeface="Times New Roman"/>
                <a:cs typeface="Times New Roman"/>
              </a:rPr>
              <a:t>Учащиеся,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родители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(или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иные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законные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представители),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сотрудники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МБОУ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«</a:t>
            </a:r>
            <a:r>
              <a:rPr lang="ru-RU" sz="2000" dirty="0" smtClean="0">
                <a:latin typeface="Times New Roman"/>
                <a:cs typeface="Times New Roman"/>
              </a:rPr>
              <a:t>Лицей</a:t>
            </a:r>
            <a:r>
              <a:rPr sz="2000" spc="229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№</a:t>
            </a:r>
            <a:r>
              <a:rPr sz="2000" spc="-25" dirty="0" smtClean="0">
                <a:latin typeface="Times New Roman"/>
                <a:cs typeface="Times New Roman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  <a:p>
            <a:pPr algn="just"/>
            <a:r>
              <a:rPr sz="2000" dirty="0">
                <a:latin typeface="Times New Roman"/>
                <a:cs typeface="Times New Roman"/>
              </a:rPr>
              <a:t>могут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являться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любой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травли.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152400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19226"/>
            <a:ext cx="11503660" cy="433804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216025">
              <a:lnSpc>
                <a:spcPts val="3460"/>
              </a:lnSpc>
              <a:spcBef>
                <a:spcPts val="535"/>
              </a:spcBef>
            </a:pP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СТАТЬЯ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sz="3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ОБЯЗАННОСТИ</a:t>
            </a:r>
            <a:r>
              <a:rPr sz="32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ПЕДАГОГИЧЕСКИХ </a:t>
            </a: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РАБОТНИКОВ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32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ДРУГИХ</a:t>
            </a:r>
            <a:r>
              <a:rPr sz="32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СОТРУДНИКОВ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ru-RU" sz="3200" b="1" spc="-10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1216025">
              <a:lnSpc>
                <a:spcPts val="3460"/>
              </a:lnSpc>
              <a:spcBef>
                <a:spcPts val="535"/>
              </a:spcBef>
            </a:pPr>
            <a:r>
              <a:rPr sz="32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МБОУ</a:t>
            </a:r>
            <a:r>
              <a:rPr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Лицей</a:t>
            </a:r>
            <a:r>
              <a:rPr sz="32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№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241300" marR="7620" indent="227329" algn="just">
              <a:lnSpc>
                <a:spcPts val="3460"/>
              </a:lnSpc>
              <a:buFont typeface="Arial MT"/>
              <a:buChar char="•"/>
              <a:tabLst>
                <a:tab pos="468630" algn="l"/>
              </a:tabLst>
            </a:pPr>
            <a:r>
              <a:rPr sz="3200" dirty="0">
                <a:latin typeface="Times New Roman"/>
                <a:cs typeface="Times New Roman"/>
              </a:rPr>
              <a:t>Статья</a:t>
            </a:r>
            <a:r>
              <a:rPr sz="3200" spc="3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Хартии</a:t>
            </a:r>
            <a:r>
              <a:rPr sz="3200" spc="3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посвящена</a:t>
            </a:r>
            <a:r>
              <a:rPr sz="3200" spc="3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обязанностям</a:t>
            </a:r>
            <a:r>
              <a:rPr sz="3200" spc="3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педагогических работников.</a:t>
            </a:r>
            <a:endParaRPr sz="3200" dirty="0">
              <a:latin typeface="Times New Roman"/>
              <a:cs typeface="Times New Roman"/>
            </a:endParaRPr>
          </a:p>
          <a:p>
            <a:pPr marL="241300" marR="5080" indent="227329" algn="just">
              <a:lnSpc>
                <a:spcPct val="89100"/>
              </a:lnSpc>
              <a:spcBef>
                <a:spcPts val="975"/>
              </a:spcBef>
              <a:buFont typeface="Arial MT"/>
              <a:buChar char="•"/>
              <a:tabLst>
                <a:tab pos="468630" algn="l"/>
              </a:tabLst>
            </a:pPr>
            <a:r>
              <a:rPr sz="3200" dirty="0">
                <a:latin typeface="Times New Roman"/>
                <a:cs typeface="Times New Roman"/>
              </a:rPr>
              <a:t>Если</a:t>
            </a:r>
            <a:r>
              <a:rPr sz="3200" spc="2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вам</a:t>
            </a:r>
            <a:r>
              <a:rPr sz="3200" spc="2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интересно,</a:t>
            </a:r>
            <a:r>
              <a:rPr sz="3200" spc="2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можете</a:t>
            </a:r>
            <a:r>
              <a:rPr sz="3200" spc="254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ознакомиться</a:t>
            </a:r>
            <a:r>
              <a:rPr sz="3200" spc="2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2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ними</a:t>
            </a:r>
            <a:r>
              <a:rPr sz="3200" spc="250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нашем</a:t>
            </a:r>
            <a:r>
              <a:rPr sz="3200" spc="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сайте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во</a:t>
            </a:r>
            <a:r>
              <a:rPr sz="3200" spc="3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вкладке</a:t>
            </a:r>
            <a:r>
              <a:rPr sz="3200" spc="3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«Антибуллинговый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проект</a:t>
            </a:r>
            <a:r>
              <a:rPr sz="3200" spc="3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«Новое школьное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пространство»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28600"/>
            <a:ext cx="1871634" cy="1908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1234</Words>
  <Application>Microsoft Office PowerPoint</Application>
  <PresentationFormat>Широкоэкранный</PresentationFormat>
  <Paragraphs>145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MT</vt:lpstr>
      <vt:lpstr>Calibri</vt:lpstr>
      <vt:lpstr>Calibri Light</vt:lpstr>
      <vt:lpstr>Segoe Print</vt:lpstr>
      <vt:lpstr>Segoe Script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1. ЦЕЛИ ХАРТИИ</vt:lpstr>
      <vt:lpstr>СТАТЬЯ 2. ОСНОВНЫЕ ТЕРМИНЫ И ОПРЕДЕЛЕНИЯ</vt:lpstr>
      <vt:lpstr>СТАТЬЯ 2. ОСНОВНЫЕ ТЕРМИНЫ И ОПРЕДЕЛЕНИЯ</vt:lpstr>
      <vt:lpstr>СТАТЬЯ 2. ОСНОВНЫЕ ТЕРМИНЫ И ОПРЕДЕЛЕНИЯ</vt:lpstr>
      <vt:lpstr>Презентация PowerPoint</vt:lpstr>
      <vt:lpstr>СТАТЬЯ 4. ПРАВА И ОБЯЗАННОСТИ ОБУЧАЮЩИСЯ</vt:lpstr>
      <vt:lpstr>СТАТЬЯ 4. ПРАВА И ОБЯЗАННОСТИ ОБУЧАЮЩИСЯ</vt:lpstr>
      <vt:lpstr>СТАТЬЯ 4. ПРАВА И ОБЯЗАННОСТИ ОБУЧАЮЩИСЯ</vt:lpstr>
      <vt:lpstr>СТАТЬЯ 4. ПРАВА И ОБЯЗАННОСТИ ОБУЧАЮЩИСЯ</vt:lpstr>
      <vt:lpstr>Презентация PowerPoint</vt:lpstr>
      <vt:lpstr>СТАТЬЯ 6. ОБЯЗАННОСТИ РОДИТЕЛЕЙ  (ЗАКОННЫХ ПРЕДСТАВИТЕЛЕЙ) ОБУЧАЮЩИХСЯ.</vt:lpstr>
      <vt:lpstr>Лицейский ориентир – </vt:lpstr>
      <vt:lpstr>ПОМНИТЕ!</vt:lpstr>
      <vt:lpstr>Лицейский     ориентир</vt:lpstr>
      <vt:lpstr>Лицейский ориентир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kabinet5a</cp:lastModifiedBy>
  <cp:revision>21</cp:revision>
  <dcterms:created xsi:type="dcterms:W3CDTF">2023-11-14T02:22:20Z</dcterms:created>
  <dcterms:modified xsi:type="dcterms:W3CDTF">2023-11-15T23:13:15Z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2023-11-14T00:00:00Z</vt:filetime>
  </property>
  <property fmtid="{D5CDD505-2E9C-101B-9397-08002B2CF9AE}" pid="5" name="Producer">
    <vt:lpwstr>Microsoft® PowerPoint® 2016</vt:lpwstr>
  </property>
</Properties>
</file>